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Lst>
  <p:notesMasterIdLst>
    <p:notesMasterId r:id="rId6"/>
  </p:notesMasterIdLst>
  <p:handoutMasterIdLst>
    <p:handoutMasterId r:id="rId7"/>
  </p:handoutMasterIdLst>
  <p:sldIdLst>
    <p:sldId id="256" r:id="rId5"/>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897" autoAdjust="0"/>
    <p:restoredTop sz="94660"/>
  </p:normalViewPr>
  <p:slideViewPr>
    <p:cSldViewPr snapToGrid="0">
      <p:cViewPr>
        <p:scale>
          <a:sx n="12" d="100"/>
          <a:sy n="12" d="100"/>
        </p:scale>
        <p:origin x="1384" y="1088"/>
      </p:cViewPr>
      <p:guideLst/>
    </p:cSldViewPr>
  </p:slideViewPr>
  <p:notesTextViewPr>
    <p:cViewPr>
      <p:scale>
        <a:sx n="1" d="1"/>
        <a:sy n="1" d="1"/>
      </p:scale>
      <p:origin x="0" y="0"/>
    </p:cViewPr>
  </p:notesTextViewPr>
  <p:notesViewPr>
    <p:cSldViewPr snapToGrid="0" showGuides="1">
      <p:cViewPr varScale="1">
        <p:scale>
          <a:sx n="65" d="100"/>
          <a:sy n="65" d="100"/>
        </p:scale>
        <p:origin x="2796" y="60"/>
      </p:cViewPr>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notesMaster" Target="notesMasters/notesMaster1.xml"/><Relationship Id="rId7" Type="http://schemas.openxmlformats.org/officeDocument/2006/relationships/handoutMaster" Target="handoutMasters/handoutMaster1.xml"/><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customXml" Target="../customXml/item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C0B079-A316-4C9B-B165-DF9EA8325D2C}" type="datetimeFigureOut">
              <a:rPr lang="en-US" smtClean="0"/>
              <a:t>4/27/17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A0EAE6-B4B6-49B7-9049-B371250BE0F4}" type="slidenum">
              <a:rPr lang="en-US" smtClean="0"/>
              <a:t>‹#›</a:t>
            </a:fld>
            <a:endParaRPr lang="en-US"/>
          </a:p>
        </p:txBody>
      </p:sp>
    </p:spTree>
    <p:extLst>
      <p:ext uri="{BB962C8B-B14F-4D97-AF65-F5344CB8AC3E}">
        <p14:creationId xmlns:p14="http://schemas.microsoft.com/office/powerpoint/2010/main" val="1472466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F28AB8-57D1-494F-9851-055AD867E790}" type="datetimeFigureOut">
              <a:rPr lang="en-US" smtClean="0"/>
              <a:t>4/27/17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7F044-5458-4B2E-BFA0-52AAA1C529D4}" type="slidenum">
              <a:rPr lang="en-US" smtClean="0"/>
              <a:t>‹#›</a:t>
            </a:fld>
            <a:endParaRPr lang="en-US"/>
          </a:p>
        </p:txBody>
      </p:sp>
    </p:spTree>
    <p:extLst>
      <p:ext uri="{BB962C8B-B14F-4D97-AF65-F5344CB8AC3E}">
        <p14:creationId xmlns:p14="http://schemas.microsoft.com/office/powerpoint/2010/main" val="1624808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ster">
    <p:spTree>
      <p:nvGrpSpPr>
        <p:cNvPr id="1" name=""/>
        <p:cNvGrpSpPr/>
        <p:nvPr/>
      </p:nvGrpSpPr>
      <p:grpSpPr>
        <a:xfrm>
          <a:off x="0" y="0"/>
          <a:ext cx="0" cy="0"/>
          <a:chOff x="0" y="0"/>
          <a:chExt cx="0" cy="0"/>
        </a:xfrm>
      </p:grpSpPr>
      <p:sp>
        <p:nvSpPr>
          <p:cNvPr id="2" name="Title 1"/>
          <p:cNvSpPr>
            <a:spLocks noGrp="1"/>
          </p:cNvSpPr>
          <p:nvPr>
            <p:ph type="title"/>
          </p:nvPr>
        </p:nvSpPr>
        <p:spPr>
          <a:xfrm>
            <a:off x="6400800" y="990600"/>
            <a:ext cx="31089600" cy="2514540"/>
          </a:xfrm>
        </p:spPr>
        <p:txBody>
          <a:bodyPr/>
          <a:lstStyle/>
          <a:p>
            <a:r>
              <a:rPr lang="en-US" smtClean="0"/>
              <a:t>Click to edit Master title style</a:t>
            </a:r>
            <a:endParaRPr lang="en-US"/>
          </a:p>
        </p:txBody>
      </p:sp>
      <p:sp>
        <p:nvSpPr>
          <p:cNvPr id="31" name="Text Placeholder 6"/>
          <p:cNvSpPr>
            <a:spLocks noGrp="1"/>
          </p:cNvSpPr>
          <p:nvPr>
            <p:ph type="body" sz="quarter" idx="36"/>
          </p:nvPr>
        </p:nvSpPr>
        <p:spPr bwMode="auto">
          <a:xfrm>
            <a:off x="6400800" y="3588603"/>
            <a:ext cx="31089600" cy="830997"/>
          </a:xfrm>
        </p:spPr>
        <p:txBody>
          <a:bodyPr>
            <a:noAutofit/>
          </a:bodyPr>
          <a:lstStyle>
            <a:lvl1pPr marL="0" indent="0">
              <a:spcBef>
                <a:spcPts val="0"/>
              </a:spcBef>
              <a:buNone/>
              <a:defRPr sz="2400">
                <a:solidFill>
                  <a:schemeClr val="bg1"/>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ECAA57DF-1C19-4726-AB84-014692BAD8F5}" type="datetimeFigureOut">
              <a:rPr lang="en-US" smtClean="0"/>
              <a:t>4/27/17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B4C631-C489-4C11-812F-2172FBEAE82B}" type="slidenum">
              <a:rPr lang="en-US" smtClean="0"/>
              <a:t>‹#›</a:t>
            </a:fld>
            <a:endParaRPr lang="en-US"/>
          </a:p>
        </p:txBody>
      </p:sp>
      <p:sp>
        <p:nvSpPr>
          <p:cNvPr id="7" name="Text Placeholder 6"/>
          <p:cNvSpPr>
            <a:spLocks noGrp="1"/>
          </p:cNvSpPr>
          <p:nvPr>
            <p:ph type="body" sz="quarter" idx="13" hasCustomPrompt="1"/>
          </p:nvPr>
        </p:nvSpPr>
        <p:spPr>
          <a:xfrm>
            <a:off x="1143000" y="5852160"/>
            <a:ext cx="12801600" cy="1219200"/>
          </a:xfrm>
          <a:prstGeom prst="round1Rect">
            <a:avLst/>
          </a:prstGeom>
          <a:solidFill>
            <a:schemeClr val="accent2"/>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smtClean="0"/>
              <a:t>Heading</a:t>
            </a:r>
            <a:endParaRPr lang="en-US" dirty="0"/>
          </a:p>
        </p:txBody>
      </p:sp>
      <p:sp>
        <p:nvSpPr>
          <p:cNvPr id="19" name="Content Placeholder 17"/>
          <p:cNvSpPr>
            <a:spLocks noGrp="1"/>
          </p:cNvSpPr>
          <p:nvPr>
            <p:ph sz="quarter" idx="24" hasCustomPrompt="1"/>
          </p:nvPr>
        </p:nvSpPr>
        <p:spPr>
          <a:xfrm>
            <a:off x="1143000" y="7071360"/>
            <a:ext cx="12801600" cy="6858000"/>
          </a:xfrm>
        </p:spPr>
        <p:txBody>
          <a:bodyPr lIns="365760" tIns="182880"/>
          <a:lstStyle>
            <a:lvl1pPr>
              <a:defRPr baseline="0"/>
            </a:lvl1pPr>
            <a:lvl5pPr>
              <a:defRPr/>
            </a:lvl5pPr>
            <a:lvl6pPr>
              <a:defRPr/>
            </a:lvl6pPr>
            <a:lvl7pPr>
              <a:defRPr/>
            </a:lvl7pPr>
            <a:lvl8pPr>
              <a:defRPr/>
            </a:lvl8pPr>
            <a:lvl9pPr>
              <a:defRPr/>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11" name="Text Placeholder 6"/>
          <p:cNvSpPr>
            <a:spLocks noGrp="1"/>
          </p:cNvSpPr>
          <p:nvPr>
            <p:ph type="body" sz="quarter" idx="17" hasCustomPrompt="1"/>
          </p:nvPr>
        </p:nvSpPr>
        <p:spPr>
          <a:xfrm>
            <a:off x="1143000" y="15032736"/>
            <a:ext cx="12801600" cy="1219200"/>
          </a:xfrm>
          <a:prstGeom prst="round1Rect">
            <a:avLst/>
          </a:prstGeom>
          <a:solidFill>
            <a:schemeClr val="accent3"/>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smtClean="0"/>
              <a:t>Heading</a:t>
            </a:r>
            <a:endParaRPr lang="en-US" dirty="0"/>
          </a:p>
        </p:txBody>
      </p:sp>
      <p:sp>
        <p:nvSpPr>
          <p:cNvPr id="20" name="Content Placeholder 17"/>
          <p:cNvSpPr>
            <a:spLocks noGrp="1"/>
          </p:cNvSpPr>
          <p:nvPr>
            <p:ph sz="quarter" idx="25" hasCustomPrompt="1"/>
          </p:nvPr>
        </p:nvSpPr>
        <p:spPr>
          <a:xfrm>
            <a:off x="1143000" y="16251936"/>
            <a:ext cx="12801600" cy="9088165"/>
          </a:xfrm>
        </p:spPr>
        <p:txBody>
          <a:bodyPr lIns="365760" tIns="182880"/>
          <a:lstStyle>
            <a:lvl1pPr>
              <a:defRPr baseline="0"/>
            </a:lvl1pPr>
            <a:lvl5pPr>
              <a:defRPr/>
            </a:lvl5pPr>
            <a:lvl6pPr>
              <a:defRPr/>
            </a:lvl6pPr>
            <a:lvl7pPr>
              <a:defRPr/>
            </a:lvl7pPr>
            <a:lvl8pPr>
              <a:defRPr/>
            </a:lvl8pPr>
            <a:lvl9pPr>
              <a:defRPr/>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13" name="Text Placeholder 6"/>
          <p:cNvSpPr>
            <a:spLocks noGrp="1"/>
          </p:cNvSpPr>
          <p:nvPr>
            <p:ph type="body" sz="quarter" idx="19" hasCustomPrompt="1"/>
          </p:nvPr>
        </p:nvSpPr>
        <p:spPr>
          <a:xfrm>
            <a:off x="1143000" y="25831800"/>
            <a:ext cx="12801600" cy="1219200"/>
          </a:xfrm>
          <a:prstGeom prst="round1Rect">
            <a:avLst/>
          </a:prstGeom>
          <a:solidFill>
            <a:schemeClr val="accent4"/>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smtClean="0"/>
              <a:t>Heading</a:t>
            </a:r>
            <a:endParaRPr lang="en-US" dirty="0"/>
          </a:p>
        </p:txBody>
      </p:sp>
      <p:sp>
        <p:nvSpPr>
          <p:cNvPr id="21" name="Content Placeholder 17"/>
          <p:cNvSpPr>
            <a:spLocks noGrp="1"/>
          </p:cNvSpPr>
          <p:nvPr>
            <p:ph sz="quarter" idx="26" hasCustomPrompt="1"/>
          </p:nvPr>
        </p:nvSpPr>
        <p:spPr>
          <a:xfrm>
            <a:off x="114300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15" name="Text Placeholder 6"/>
          <p:cNvSpPr>
            <a:spLocks noGrp="1"/>
          </p:cNvSpPr>
          <p:nvPr>
            <p:ph type="body" sz="quarter" idx="21" hasCustomPrompt="1"/>
          </p:nvPr>
        </p:nvSpPr>
        <p:spPr>
          <a:xfrm>
            <a:off x="15544800" y="5852160"/>
            <a:ext cx="12801600" cy="1219200"/>
          </a:xfrm>
          <a:prstGeom prst="round1Rect">
            <a:avLst/>
          </a:prstGeom>
          <a:solidFill>
            <a:schemeClr val="accent5"/>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smtClean="0"/>
              <a:t>Heading</a:t>
            </a:r>
            <a:endParaRPr lang="en-US" dirty="0"/>
          </a:p>
        </p:txBody>
      </p:sp>
      <p:sp>
        <p:nvSpPr>
          <p:cNvPr id="22" name="Content Placeholder 17"/>
          <p:cNvSpPr>
            <a:spLocks noGrp="1"/>
          </p:cNvSpPr>
          <p:nvPr>
            <p:ph sz="quarter" idx="27" hasCustomPrompt="1"/>
          </p:nvPr>
        </p:nvSpPr>
        <p:spPr>
          <a:xfrm>
            <a:off x="15544800" y="7071360"/>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18" name="Content Placeholder 17"/>
          <p:cNvSpPr>
            <a:spLocks noGrp="1"/>
          </p:cNvSpPr>
          <p:nvPr>
            <p:ph sz="quarter" idx="23" hasCustomPrompt="1"/>
          </p:nvPr>
        </p:nvSpPr>
        <p:spPr>
          <a:xfrm>
            <a:off x="15544800" y="11948160"/>
            <a:ext cx="12801600" cy="6172200"/>
          </a:xfrm>
        </p:spPr>
        <p:txBody>
          <a:bodyPr lIns="365760" tIns="182880"/>
          <a:lstStyle>
            <a:lvl1pPr>
              <a:defRPr baseline="0"/>
            </a:lvl1pPr>
            <a:lvl5pPr>
              <a:defRPr/>
            </a:lvl5pPr>
            <a:lvl6pPr>
              <a:defRPr/>
            </a:lvl6pPr>
            <a:lvl7pPr>
              <a:defRPr/>
            </a:lvl7pPr>
            <a:lvl8pPr>
              <a:defRPr/>
            </a:lvl8pPr>
            <a:lvl9pPr>
              <a:defRPr/>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23" name="Content Placeholder 17"/>
          <p:cNvSpPr>
            <a:spLocks noGrp="1"/>
          </p:cNvSpPr>
          <p:nvPr>
            <p:ph sz="quarter" idx="28" hasCustomPrompt="1"/>
          </p:nvPr>
        </p:nvSpPr>
        <p:spPr>
          <a:xfrm>
            <a:off x="15544800" y="23469600"/>
            <a:ext cx="12801600" cy="1752600"/>
          </a:xfrm>
        </p:spPr>
        <p:txBody>
          <a:bodyPr tIns="182880"/>
          <a:lstStyle>
            <a:lvl1pPr>
              <a:defRPr baseline="0"/>
            </a:lvl1pPr>
            <a:lvl5pPr>
              <a:defRPr/>
            </a:lvl5pPr>
            <a:lvl6pPr>
              <a:defRPr/>
            </a:lvl6pPr>
            <a:lvl7pPr>
              <a:defRPr/>
            </a:lvl7pPr>
            <a:lvl8pPr>
              <a:defRPr/>
            </a:lvl8pPr>
            <a:lvl9pPr>
              <a:defRPr/>
            </a:lvl9pPr>
          </a:lstStyle>
          <a:p>
            <a:pPr lvl="0"/>
            <a:r>
              <a:rPr lang="en-US" dirty="0" smtClean="0"/>
              <a:t>Use this placeholder to add text or other content</a:t>
            </a:r>
          </a:p>
          <a:p>
            <a:pPr lvl="1"/>
            <a:r>
              <a:rPr lang="en-US" dirty="0" smtClean="0"/>
              <a:t>Second level</a:t>
            </a:r>
          </a:p>
        </p:txBody>
      </p:sp>
      <p:sp>
        <p:nvSpPr>
          <p:cNvPr id="24" name="Text Placeholder 6"/>
          <p:cNvSpPr>
            <a:spLocks noGrp="1"/>
          </p:cNvSpPr>
          <p:nvPr>
            <p:ph type="body" sz="quarter" idx="29" hasCustomPrompt="1"/>
          </p:nvPr>
        </p:nvSpPr>
        <p:spPr>
          <a:xfrm>
            <a:off x="15544800" y="25831800"/>
            <a:ext cx="12801600" cy="1219200"/>
          </a:xfrm>
          <a:prstGeom prst="round1Rect">
            <a:avLst/>
          </a:prstGeom>
          <a:solidFill>
            <a:schemeClr val="accent6"/>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smtClean="0"/>
              <a:t>Heading</a:t>
            </a:r>
            <a:endParaRPr lang="en-US" dirty="0"/>
          </a:p>
        </p:txBody>
      </p:sp>
      <p:sp>
        <p:nvSpPr>
          <p:cNvPr id="25" name="Content Placeholder 17"/>
          <p:cNvSpPr>
            <a:spLocks noGrp="1"/>
          </p:cNvSpPr>
          <p:nvPr>
            <p:ph sz="quarter" idx="30" hasCustomPrompt="1"/>
          </p:nvPr>
        </p:nvSpPr>
        <p:spPr>
          <a:xfrm>
            <a:off x="1554480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26" name="Text Placeholder 6"/>
          <p:cNvSpPr>
            <a:spLocks noGrp="1"/>
          </p:cNvSpPr>
          <p:nvPr>
            <p:ph type="body" sz="quarter" idx="31" hasCustomPrompt="1"/>
          </p:nvPr>
        </p:nvSpPr>
        <p:spPr>
          <a:xfrm>
            <a:off x="29900880" y="5852160"/>
            <a:ext cx="12801600" cy="1219200"/>
          </a:xfrm>
          <a:prstGeom prst="round1Rect">
            <a:avLst/>
          </a:prstGeom>
          <a:solidFill>
            <a:schemeClr val="accent6"/>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smtClean="0"/>
              <a:t>Heading</a:t>
            </a:r>
            <a:endParaRPr lang="en-US" dirty="0"/>
          </a:p>
        </p:txBody>
      </p:sp>
      <p:sp>
        <p:nvSpPr>
          <p:cNvPr id="27" name="Content Placeholder 17"/>
          <p:cNvSpPr>
            <a:spLocks noGrp="1"/>
          </p:cNvSpPr>
          <p:nvPr>
            <p:ph sz="quarter" idx="32" hasCustomPrompt="1"/>
          </p:nvPr>
        </p:nvSpPr>
        <p:spPr>
          <a:xfrm>
            <a:off x="29900880" y="7071360"/>
            <a:ext cx="12801600" cy="7315200"/>
          </a:xfrm>
        </p:spPr>
        <p:txBody>
          <a:bodyPr lIns="365760" tIns="182880"/>
          <a:lstStyle>
            <a:lvl1pPr>
              <a:defRPr baseline="0"/>
            </a:lvl1pPr>
            <a:lvl5pPr>
              <a:defRPr/>
            </a:lvl5pPr>
            <a:lvl6pPr>
              <a:defRPr/>
            </a:lvl6pPr>
            <a:lvl7pPr>
              <a:defRPr/>
            </a:lvl7pPr>
            <a:lvl8pPr>
              <a:defRPr/>
            </a:lvl8pPr>
            <a:lvl9pPr>
              <a:defRPr/>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28" name="Content Placeholder 17"/>
          <p:cNvSpPr>
            <a:spLocks noGrp="1"/>
          </p:cNvSpPr>
          <p:nvPr>
            <p:ph sz="quarter" idx="33" hasCustomPrompt="1"/>
          </p:nvPr>
        </p:nvSpPr>
        <p:spPr>
          <a:xfrm>
            <a:off x="29900880" y="15837408"/>
            <a:ext cx="12801600" cy="7315200"/>
          </a:xfrm>
        </p:spPr>
        <p:txBody>
          <a:bodyPr lIns="365760" tIns="182880"/>
          <a:lstStyle>
            <a:lvl1pPr>
              <a:defRPr baseline="0"/>
            </a:lvl1pPr>
            <a:lvl5pPr>
              <a:defRPr/>
            </a:lvl5pPr>
            <a:lvl6pPr>
              <a:defRPr/>
            </a:lvl6pPr>
            <a:lvl7pPr>
              <a:defRPr/>
            </a:lvl7pPr>
            <a:lvl8pPr>
              <a:defRPr/>
            </a:lvl8pPr>
            <a:lvl9pPr>
              <a:defRPr/>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29" name="Text Placeholder 6"/>
          <p:cNvSpPr>
            <a:spLocks noGrp="1"/>
          </p:cNvSpPr>
          <p:nvPr>
            <p:ph type="body" sz="quarter" idx="34" hasCustomPrompt="1"/>
          </p:nvPr>
        </p:nvSpPr>
        <p:spPr>
          <a:xfrm>
            <a:off x="29900880" y="25831800"/>
            <a:ext cx="12801600" cy="1219200"/>
          </a:xfrm>
          <a:prstGeom prst="round1Rect">
            <a:avLst/>
          </a:prstGeom>
          <a:solidFill>
            <a:schemeClr val="accent1"/>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smtClean="0"/>
              <a:t>Heading</a:t>
            </a:r>
            <a:endParaRPr lang="en-US" dirty="0"/>
          </a:p>
        </p:txBody>
      </p:sp>
      <p:sp>
        <p:nvSpPr>
          <p:cNvPr id="30" name="Content Placeholder 17"/>
          <p:cNvSpPr>
            <a:spLocks noGrp="1"/>
          </p:cNvSpPr>
          <p:nvPr>
            <p:ph sz="quarter" idx="35" hasCustomPrompt="1"/>
          </p:nvPr>
        </p:nvSpPr>
        <p:spPr>
          <a:xfrm>
            <a:off x="2990088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32" name="Instructions"/>
          <p:cNvSpPr/>
          <p:nvPr userDrawn="1"/>
        </p:nvSpPr>
        <p:spPr>
          <a:xfrm>
            <a:off x="43891200" y="2552699"/>
            <a:ext cx="12447270" cy="3291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Ins="274320" rtlCol="0" anchor="t"/>
          <a:lstStyle/>
          <a:p>
            <a:pPr lvl="0">
              <a:spcBef>
                <a:spcPts val="1200"/>
              </a:spcBef>
            </a:pPr>
            <a:r>
              <a:rPr sz="9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1200"/>
              </a:spcBef>
            </a:pPr>
            <a:r>
              <a:rPr lang="en-US" sz="6600" dirty="0" smtClean="0">
                <a:solidFill>
                  <a:prstClr val="white">
                    <a:lumMod val="50000"/>
                  </a:prstClr>
                </a:solidFill>
                <a:latin typeface="Calibri Light" panose="020F0302020204030204" pitchFamily="34" charset="0"/>
                <a:cs typeface="Calibri" panose="020F0502020204030204" pitchFamily="34" charset="0"/>
              </a:rPr>
              <a:t>This poster is 48” wide by 36” high. It’s designed to be printed on a large-format printer.</a:t>
            </a:r>
          </a:p>
          <a:p>
            <a:pPr lvl="0">
              <a:spcBef>
                <a:spcPts val="300"/>
              </a:spcBef>
            </a:pPr>
            <a:endParaRPr sz="6000" dirty="0">
              <a:solidFill>
                <a:prstClr val="white">
                  <a:lumMod val="50000"/>
                </a:prstClr>
              </a:solidFill>
              <a:latin typeface="Calibri Light" panose="020F0302020204030204" pitchFamily="34" charset="0"/>
              <a:cs typeface="Calibri" panose="020F0502020204030204" pitchFamily="34" charset="0"/>
            </a:endParaRPr>
          </a:p>
          <a:p>
            <a:pPr lvl="0">
              <a:spcBef>
                <a:spcPts val="1200"/>
              </a:spcBef>
            </a:pPr>
            <a:r>
              <a:rPr sz="88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1200"/>
              </a:spcBef>
            </a:pPr>
            <a:r>
              <a:rPr sz="6600" dirty="0">
                <a:solidFill>
                  <a:prstClr val="white">
                    <a:lumMod val="50000"/>
                  </a:prstClr>
                </a:solidFill>
                <a:latin typeface="Calibri Light" panose="020F0302020204030204" pitchFamily="34" charset="0"/>
                <a:cs typeface="Calibri" panose="020F0502020204030204" pitchFamily="34" charset="0"/>
              </a:rPr>
              <a:t>The placeholders in this </a:t>
            </a:r>
            <a:r>
              <a:rPr lang="en-US" sz="6600" dirty="0" smtClean="0">
                <a:solidFill>
                  <a:prstClr val="white">
                    <a:lumMod val="50000"/>
                  </a:prstClr>
                </a:solidFill>
                <a:latin typeface="Calibri Light" panose="020F0302020204030204" pitchFamily="34" charset="0"/>
                <a:cs typeface="Calibri" panose="020F0502020204030204" pitchFamily="34" charset="0"/>
              </a:rPr>
              <a:t>poster </a:t>
            </a:r>
            <a:r>
              <a:rPr sz="6600" dirty="0" smtClean="0">
                <a:solidFill>
                  <a:prstClr val="white">
                    <a:lumMod val="50000"/>
                  </a:prstClr>
                </a:solidFill>
                <a:latin typeface="Calibri Light" panose="020F0302020204030204" pitchFamily="34" charset="0"/>
                <a:cs typeface="Calibri" panose="020F0502020204030204" pitchFamily="34" charset="0"/>
              </a:rPr>
              <a:t>are </a:t>
            </a:r>
            <a:r>
              <a:rPr sz="6600" dirty="0">
                <a:solidFill>
                  <a:prstClr val="white">
                    <a:lumMod val="50000"/>
                  </a:prstClr>
                </a:solidFill>
                <a:latin typeface="Calibri Light" panose="020F0302020204030204" pitchFamily="34" charset="0"/>
                <a:cs typeface="Calibri" panose="020F0502020204030204" pitchFamily="34" charset="0"/>
              </a:rPr>
              <a:t>formatted for you. </a:t>
            </a:r>
            <a:r>
              <a:rPr lang="en-US" sz="6600" dirty="0" smtClean="0">
                <a:solidFill>
                  <a:prstClr val="white">
                    <a:lumMod val="50000"/>
                  </a:prstClr>
                </a:solidFill>
                <a:latin typeface="Calibri Light" panose="020F0302020204030204" pitchFamily="34" charset="0"/>
                <a:cs typeface="Calibri" panose="020F0502020204030204" pitchFamily="34" charset="0"/>
              </a:rPr>
              <a:t>Type</a:t>
            </a:r>
            <a:r>
              <a:rPr lang="en-US" sz="6600" baseline="0" dirty="0" smtClean="0">
                <a:solidFill>
                  <a:prstClr val="white">
                    <a:lumMod val="50000"/>
                  </a:prstClr>
                </a:solidFill>
                <a:latin typeface="Calibri Light" panose="020F0302020204030204" pitchFamily="34" charset="0"/>
                <a:cs typeface="Calibri" panose="020F0502020204030204" pitchFamily="34" charset="0"/>
              </a:rPr>
              <a:t> in the placeholders </a:t>
            </a:r>
            <a:r>
              <a:rPr lang="en-US" sz="6600" dirty="0" smtClean="0">
                <a:solidFill>
                  <a:prstClr val="white">
                    <a:lumMod val="50000"/>
                  </a:prstClr>
                </a:solidFill>
                <a:latin typeface="Calibri Light" panose="020F0302020204030204" pitchFamily="34" charset="0"/>
                <a:cs typeface="Calibri" panose="020F0502020204030204" pitchFamily="34" charset="0"/>
              </a:rPr>
              <a:t>to add text, or c</a:t>
            </a:r>
            <a:r>
              <a:rPr lang="en-US" sz="6600" baseline="0" dirty="0" smtClean="0">
                <a:solidFill>
                  <a:prstClr val="white">
                    <a:lumMod val="50000"/>
                  </a:prstClr>
                </a:solidFill>
                <a:latin typeface="Calibri Light" panose="020F0302020204030204" pitchFamily="34" charset="0"/>
                <a:cs typeface="Calibri" panose="020F0502020204030204" pitchFamily="34" charset="0"/>
              </a:rPr>
              <a:t>lick an icon to add a table, chart, SmartArt graphic, picture or multimedia file.</a:t>
            </a:r>
          </a:p>
          <a:p>
            <a:pPr lvl="0">
              <a:spcBef>
                <a:spcPts val="2400"/>
              </a:spcBef>
            </a:pPr>
            <a:r>
              <a:rPr lang="en-US" sz="6600" dirty="0" smtClean="0">
                <a:solidFill>
                  <a:prstClr val="white">
                    <a:lumMod val="50000"/>
                  </a:prstClr>
                </a:solidFill>
                <a:latin typeface="Calibri Light" panose="020F0302020204030204" pitchFamily="34" charset="0"/>
                <a:cs typeface="Calibri" panose="020F0502020204030204" pitchFamily="34" charset="0"/>
              </a:rPr>
              <a:t>T</a:t>
            </a:r>
            <a:r>
              <a:rPr sz="6600" dirty="0" smtClean="0">
                <a:solidFill>
                  <a:prstClr val="white">
                    <a:lumMod val="50000"/>
                  </a:prstClr>
                </a:solidFill>
                <a:latin typeface="Calibri Light" panose="020F0302020204030204" pitchFamily="34" charset="0"/>
                <a:cs typeface="Calibri" panose="020F0502020204030204" pitchFamily="34" charset="0"/>
              </a:rPr>
              <a:t>o </a:t>
            </a:r>
            <a:r>
              <a:rPr sz="6600" dirty="0">
                <a:solidFill>
                  <a:prstClr val="white">
                    <a:lumMod val="50000"/>
                  </a:prstClr>
                </a:solidFill>
                <a:latin typeface="Calibri Light" panose="020F0302020204030204" pitchFamily="34" charset="0"/>
                <a:cs typeface="Calibri" panose="020F0502020204030204" pitchFamily="34" charset="0"/>
              </a:rPr>
              <a:t>add or remove bullet points from text, just click the Bullets button on the Home tab.</a:t>
            </a:r>
          </a:p>
          <a:p>
            <a:pPr lvl="0">
              <a:spcBef>
                <a:spcPts val="2400"/>
              </a:spcBef>
            </a:pPr>
            <a:r>
              <a:rPr sz="6600" dirty="0">
                <a:solidFill>
                  <a:prstClr val="white">
                    <a:lumMod val="50000"/>
                  </a:prstClr>
                </a:solidFill>
                <a:latin typeface="Calibri Light" panose="020F0302020204030204" pitchFamily="34" charset="0"/>
                <a:cs typeface="Calibri" panose="020F0502020204030204" pitchFamily="34" charset="0"/>
              </a:rPr>
              <a:t>If you need more placeholders for titles, </a:t>
            </a:r>
            <a:r>
              <a:rPr lang="en-US" sz="6600" dirty="0" smtClean="0">
                <a:solidFill>
                  <a:prstClr val="white">
                    <a:lumMod val="50000"/>
                  </a:prstClr>
                </a:solidFill>
                <a:latin typeface="Calibri Light" panose="020F0302020204030204" pitchFamily="34" charset="0"/>
                <a:cs typeface="Calibri" panose="020F0502020204030204" pitchFamily="34" charset="0"/>
              </a:rPr>
              <a:t>content</a:t>
            </a:r>
            <a:r>
              <a:rPr sz="6600" dirty="0" smtClean="0">
                <a:solidFill>
                  <a:prstClr val="white">
                    <a:lumMod val="50000"/>
                  </a:prstClr>
                </a:solidFill>
                <a:latin typeface="Calibri Light" panose="020F0302020204030204" pitchFamily="34" charset="0"/>
                <a:cs typeface="Calibri" panose="020F0502020204030204" pitchFamily="34" charset="0"/>
              </a:rPr>
              <a:t> </a:t>
            </a:r>
            <a:r>
              <a:rPr sz="6600" dirty="0">
                <a:solidFill>
                  <a:prstClr val="white">
                    <a:lumMod val="50000"/>
                  </a:prstClr>
                </a:solidFill>
                <a:latin typeface="Calibri Light" panose="020F0302020204030204" pitchFamily="34" charset="0"/>
                <a:cs typeface="Calibri" panose="020F0502020204030204" pitchFamily="34" charset="0"/>
              </a:rPr>
              <a:t>or body text, just make a copy of what you need and drag it into place. PowerPoint’s Smart Guides will help you align it with everything else.</a:t>
            </a:r>
          </a:p>
          <a:p>
            <a:pPr lvl="0">
              <a:spcBef>
                <a:spcPts val="2400"/>
              </a:spcBef>
            </a:pPr>
            <a:r>
              <a:rPr sz="6600" dirty="0">
                <a:solidFill>
                  <a:prstClr val="white">
                    <a:lumMod val="50000"/>
                  </a:prstClr>
                </a:solidFill>
                <a:latin typeface="Calibri Light" panose="020F0302020204030204" pitchFamily="34" charset="0"/>
                <a:cs typeface="Calibri" panose="020F0502020204030204" pitchFamily="34" charset="0"/>
              </a:rPr>
              <a:t>Want to use your own pictures instead of ours? No problem! Just </a:t>
            </a:r>
            <a:r>
              <a:rPr lang="en-US" sz="6600" dirty="0" smtClean="0">
                <a:solidFill>
                  <a:prstClr val="white">
                    <a:lumMod val="50000"/>
                  </a:prstClr>
                </a:solidFill>
                <a:latin typeface="Calibri Light" panose="020F0302020204030204" pitchFamily="34" charset="0"/>
                <a:cs typeface="Calibri" panose="020F0502020204030204" pitchFamily="34" charset="0"/>
              </a:rPr>
              <a:t>right-</a:t>
            </a:r>
            <a:r>
              <a:rPr sz="6600" dirty="0" smtClean="0">
                <a:solidFill>
                  <a:prstClr val="white">
                    <a:lumMod val="50000"/>
                  </a:prstClr>
                </a:solidFill>
                <a:latin typeface="Calibri Light" panose="020F0302020204030204" pitchFamily="34" charset="0"/>
                <a:cs typeface="Calibri" panose="020F0502020204030204" pitchFamily="34" charset="0"/>
              </a:rPr>
              <a:t>click </a:t>
            </a:r>
            <a:r>
              <a:rPr sz="6600" dirty="0">
                <a:solidFill>
                  <a:prstClr val="white">
                    <a:lumMod val="50000"/>
                  </a:prstClr>
                </a:solidFill>
                <a:latin typeface="Calibri Light" panose="020F0302020204030204" pitchFamily="34" charset="0"/>
                <a:cs typeface="Calibri" panose="020F0502020204030204" pitchFamily="34" charset="0"/>
              </a:rPr>
              <a:t>a </a:t>
            </a:r>
            <a:r>
              <a:rPr sz="6600" dirty="0" smtClean="0">
                <a:solidFill>
                  <a:prstClr val="white">
                    <a:lumMod val="50000"/>
                  </a:prstClr>
                </a:solidFill>
                <a:latin typeface="Calibri Light" panose="020F0302020204030204" pitchFamily="34" charset="0"/>
                <a:cs typeface="Calibri" panose="020F0502020204030204" pitchFamily="34" charset="0"/>
              </a:rPr>
              <a:t>picture</a:t>
            </a:r>
            <a:r>
              <a:rPr lang="en-US" sz="6600" dirty="0" smtClean="0">
                <a:solidFill>
                  <a:prstClr val="white">
                    <a:lumMod val="50000"/>
                  </a:prstClr>
                </a:solidFill>
                <a:latin typeface="Calibri Light" panose="020F0302020204030204" pitchFamily="34" charset="0"/>
                <a:cs typeface="Calibri" panose="020F0502020204030204" pitchFamily="34" charset="0"/>
              </a:rPr>
              <a:t> and choose Change Picture. Maintain the</a:t>
            </a:r>
            <a:r>
              <a:rPr lang="en-US" sz="6600" baseline="0" dirty="0" smtClean="0">
                <a:solidFill>
                  <a:prstClr val="white">
                    <a:lumMod val="50000"/>
                  </a:prstClr>
                </a:solidFill>
                <a:latin typeface="Calibri Light" panose="020F0302020204030204" pitchFamily="34" charset="0"/>
                <a:cs typeface="Calibri" panose="020F0502020204030204" pitchFamily="34" charset="0"/>
              </a:rPr>
              <a:t> proportion of pictures as you r</a:t>
            </a:r>
            <a:r>
              <a:rPr lang="en-US" sz="6600" dirty="0" smtClean="0">
                <a:solidFill>
                  <a:prstClr val="white">
                    <a:lumMod val="50000"/>
                  </a:prstClr>
                </a:solidFill>
                <a:latin typeface="Calibri Light" panose="020F0302020204030204" pitchFamily="34" charset="0"/>
                <a:cs typeface="Calibri" panose="020F0502020204030204" pitchFamily="34" charset="0"/>
              </a:rPr>
              <a:t>esize</a:t>
            </a:r>
            <a:r>
              <a:rPr lang="en-US" sz="6600" baseline="0" dirty="0" smtClean="0">
                <a:solidFill>
                  <a:prstClr val="white">
                    <a:lumMod val="50000"/>
                  </a:prstClr>
                </a:solidFill>
                <a:latin typeface="Calibri Light" panose="020F0302020204030204" pitchFamily="34" charset="0"/>
                <a:cs typeface="Calibri" panose="020F0502020204030204" pitchFamily="34" charset="0"/>
              </a:rPr>
              <a:t> by dragging a corner.</a:t>
            </a:r>
            <a:endParaRPr sz="660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145907722"/>
      </p:ext>
    </p:extLst>
  </p:cSld>
  <p:clrMapOvr>
    <a:masterClrMapping/>
  </p:clrMapOvr>
  <p:extLst mod="1">
    <p:ext uri="{DCECCB84-F9BA-43D5-87BE-67443E8EF086}">
      <p15:sldGuideLst xmlns:p15="http://schemas.microsoft.com/office/powerpoint/2012/main">
        <p15:guide id="1" pos="9168" userDrawn="1">
          <p15:clr>
            <a:srgbClr val="A4A3A4"/>
          </p15:clr>
        </p15:guide>
        <p15:guide id="2" pos="18480" userDrawn="1">
          <p15:clr>
            <a:srgbClr val="A4A3A4"/>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0"/>
            <a:ext cx="43891200" cy="5029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bwMode="auto">
          <a:xfrm>
            <a:off x="6400800" y="990600"/>
            <a:ext cx="31089600" cy="251454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400800" y="6019800"/>
            <a:ext cx="31089600" cy="236296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143000" y="32114698"/>
            <a:ext cx="9875520" cy="457200"/>
          </a:xfrm>
          <a:prstGeom prst="rect">
            <a:avLst/>
          </a:prstGeom>
        </p:spPr>
        <p:txBody>
          <a:bodyPr vert="horz" lIns="91440" tIns="45720" rIns="91440" bIns="45720" rtlCol="0" anchor="ctr"/>
          <a:lstStyle>
            <a:lvl1pPr algn="l">
              <a:defRPr sz="1600">
                <a:solidFill>
                  <a:schemeClr val="tx1">
                    <a:tint val="75000"/>
                  </a:schemeClr>
                </a:solidFill>
              </a:defRPr>
            </a:lvl1pPr>
          </a:lstStyle>
          <a:p>
            <a:fld id="{ECAA57DF-1C19-4726-AB84-014692BAD8F5}" type="datetimeFigureOut">
              <a:rPr lang="en-US" smtClean="0"/>
              <a:pPr/>
              <a:t>4/27/17</a:t>
            </a:fld>
            <a:endParaRPr lang="en-US"/>
          </a:p>
        </p:txBody>
      </p:sp>
      <p:sp>
        <p:nvSpPr>
          <p:cNvPr id="5" name="Footer Placeholder 4"/>
          <p:cNvSpPr>
            <a:spLocks noGrp="1"/>
          </p:cNvSpPr>
          <p:nvPr>
            <p:ph type="ftr" sz="quarter" idx="3"/>
          </p:nvPr>
        </p:nvSpPr>
        <p:spPr>
          <a:xfrm>
            <a:off x="11018520" y="32114698"/>
            <a:ext cx="21854160" cy="457200"/>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2872680" y="32114698"/>
            <a:ext cx="9875520" cy="457200"/>
          </a:xfrm>
          <a:prstGeom prst="rect">
            <a:avLst/>
          </a:prstGeom>
        </p:spPr>
        <p:txBody>
          <a:bodyPr vert="horz" lIns="91440" tIns="45720" rIns="91440" bIns="45720" rtlCol="0" anchor="ctr"/>
          <a:lstStyle>
            <a:lvl1pPr algn="r">
              <a:defRPr sz="1600">
                <a:solidFill>
                  <a:schemeClr val="tx1">
                    <a:tint val="75000"/>
                  </a:schemeClr>
                </a:solidFill>
              </a:defRPr>
            </a:lvl1pPr>
          </a:lstStyle>
          <a:p>
            <a:fld id="{91B4C631-C489-4C11-812F-2172FBEAE82B}" type="slidenum">
              <a:rPr lang="en-US" smtClean="0"/>
              <a:pPr/>
              <a:t>‹#›</a:t>
            </a:fld>
            <a:endParaRPr lang="en-US"/>
          </a:p>
        </p:txBody>
      </p:sp>
    </p:spTree>
    <p:extLst>
      <p:ext uri="{BB962C8B-B14F-4D97-AF65-F5344CB8AC3E}">
        <p14:creationId xmlns:p14="http://schemas.microsoft.com/office/powerpoint/2010/main" val="2508807471"/>
      </p:ext>
    </p:extLst>
  </p:cSld>
  <p:clrMap bg1="lt1" tx1="dk1" bg2="lt2" tx2="dk2" accent1="accent1" accent2="accent2" accent3="accent3" accent4="accent4" accent5="accent5" accent6="accent6" hlink="hlink" folHlink="folHlink"/>
  <p:sldLayoutIdLst>
    <p:sldLayoutId id="2147483672" r:id="rId1"/>
  </p:sldLayoutIdLst>
  <p:txStyles>
    <p:titleStyle>
      <a:lvl1pPr algn="l" defTabSz="4389120" rtl="0" eaLnBrk="1" latinLnBrk="0" hangingPunct="1">
        <a:lnSpc>
          <a:spcPct val="90000"/>
        </a:lnSpc>
        <a:spcBef>
          <a:spcPct val="0"/>
        </a:spcBef>
        <a:buNone/>
        <a:defRPr sz="8800" b="1" kern="1200">
          <a:solidFill>
            <a:schemeClr val="bg1"/>
          </a:solidFill>
          <a:latin typeface="+mj-lt"/>
          <a:ea typeface="+mj-ea"/>
          <a:cs typeface="+mj-cs"/>
        </a:defRPr>
      </a:lvl1pPr>
    </p:titleStyle>
    <p:bodyStyle>
      <a:lvl1pPr marL="457200" indent="-457200" algn="l" defTabSz="4389120" rtl="0" eaLnBrk="1" latinLnBrk="0" hangingPunct="1">
        <a:lnSpc>
          <a:spcPct val="100000"/>
        </a:lnSpc>
        <a:spcBef>
          <a:spcPts val="12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3pPr>
      <a:lvl4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4pPr>
      <a:lvl5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5pPr>
      <a:lvl6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6pPr>
      <a:lvl7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7pPr>
      <a:lvl8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8pPr>
      <a:lvl9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368" userDrawn="1">
          <p15:clr>
            <a:srgbClr val="A4A3A4"/>
          </p15:clr>
        </p15:guide>
        <p15:guide id="2" pos="720" userDrawn="1">
          <p15:clr>
            <a:srgbClr val="A4A3A4"/>
          </p15:clr>
        </p15:guide>
        <p15:guide id="3" pos="26928" userDrawn="1">
          <p15:clr>
            <a:srgbClr val="A4A3A4"/>
          </p15:clr>
        </p15:guide>
        <p15:guide id="4" pos="13824"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G"/><Relationship Id="rId6" Type="http://schemas.openxmlformats.org/officeDocument/2006/relationships/image" Target="../media/image5.jpeg"/><Relationship Id="rId7" Type="http://schemas.openxmlformats.org/officeDocument/2006/relationships/image" Target="../media/image6.jpeg"/><Relationship Id="rId8" Type="http://schemas.openxmlformats.org/officeDocument/2006/relationships/image" Target="../media/image7.emf"/><Relationship Id="rId9" Type="http://schemas.openxmlformats.org/officeDocument/2006/relationships/image" Target="../media/image8.emf"/><Relationship Id="rId10" Type="http://schemas.openxmlformats.org/officeDocument/2006/relationships/image" Target="../media/image9.jpeg"/><Relationship Id="rId11" Type="http://schemas.openxmlformats.org/officeDocument/2006/relationships/image" Target="../media/image10.jpeg"/><Relationship Id="rId1" Type="http://schemas.openxmlformats.org/officeDocument/2006/relationships/slideLayout" Target="../slideLayouts/slideLayout1.xml"/><Relationship Id="rId2"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848" y="1463040"/>
            <a:ext cx="3079152" cy="2200847"/>
          </a:xfrm>
          <a:prstGeom prst="rect">
            <a:avLst/>
          </a:prstGeom>
          <a:solidFill>
            <a:schemeClr val="accent4"/>
          </a:solidFill>
        </p:spPr>
      </p:pic>
      <p:sp>
        <p:nvSpPr>
          <p:cNvPr id="4" name="Title 3"/>
          <p:cNvSpPr>
            <a:spLocks noGrp="1"/>
          </p:cNvSpPr>
          <p:nvPr>
            <p:ph type="title"/>
          </p:nvPr>
        </p:nvSpPr>
        <p:spPr/>
        <p:txBody>
          <a:bodyPr>
            <a:normAutofit/>
          </a:bodyPr>
          <a:lstStyle/>
          <a:p>
            <a:pPr algn="ctr"/>
            <a:r>
              <a:rPr lang="en-US" sz="7200" dirty="0"/>
              <a:t>THE EFFECTS OF FALSE SPRING EVENTS ON FOLIATE PHENOPHASES AND THE DURATION OF VEGETATIVE RISK</a:t>
            </a:r>
            <a:endParaRPr lang="en-US" sz="7200" dirty="0"/>
          </a:p>
        </p:txBody>
      </p:sp>
      <p:sp>
        <p:nvSpPr>
          <p:cNvPr id="23" name="Text Placeholder 22"/>
          <p:cNvSpPr>
            <a:spLocks noGrp="1"/>
          </p:cNvSpPr>
          <p:nvPr>
            <p:ph type="body" sz="quarter" idx="36"/>
          </p:nvPr>
        </p:nvSpPr>
        <p:spPr/>
        <p:txBody>
          <a:bodyPr/>
          <a:lstStyle/>
          <a:p>
            <a:pPr algn="ctr"/>
            <a:r>
              <a:rPr lang="en-US" sz="3600" dirty="0" smtClean="0"/>
              <a:t>Catherine Chamberlain &amp; Elizabeth </a:t>
            </a:r>
            <a:r>
              <a:rPr lang="en-US" sz="3600" dirty="0" err="1" smtClean="0"/>
              <a:t>Wolkovich</a:t>
            </a:r>
            <a:r>
              <a:rPr lang="en-US" sz="3600" dirty="0" smtClean="0"/>
              <a:t/>
            </a:r>
            <a:br>
              <a:rPr lang="en-US" sz="3600" dirty="0" smtClean="0"/>
            </a:br>
            <a:r>
              <a:rPr lang="en-US" sz="3600" dirty="0" smtClean="0"/>
              <a:t>Harvard University, Department of Organismic and Evolutionary Biology | Arnold Arboretum</a:t>
            </a:r>
            <a:endParaRPr lang="en-US" sz="3600" dirty="0" smtClean="0"/>
          </a:p>
          <a:p>
            <a:endParaRPr lang="en-US" dirty="0"/>
          </a:p>
        </p:txBody>
      </p: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81839" y="1463040"/>
            <a:ext cx="2258877" cy="2200847"/>
          </a:xfrm>
          <a:prstGeom prst="rect">
            <a:avLst/>
          </a:prstGeom>
          <a:solidFill>
            <a:schemeClr val="accent4"/>
          </a:solidFill>
        </p:spPr>
      </p:pic>
      <p:sp>
        <p:nvSpPr>
          <p:cNvPr id="5" name="Text Placeholder 4"/>
          <p:cNvSpPr>
            <a:spLocks noGrp="1"/>
          </p:cNvSpPr>
          <p:nvPr>
            <p:ph type="body" sz="quarter" idx="13"/>
          </p:nvPr>
        </p:nvSpPr>
        <p:spPr/>
        <p:txBody>
          <a:bodyPr/>
          <a:lstStyle/>
          <a:p>
            <a:r>
              <a:rPr lang="en-US" dirty="0" smtClean="0"/>
              <a:t>abstract</a:t>
            </a:r>
            <a:endParaRPr lang="en-US" dirty="0"/>
          </a:p>
        </p:txBody>
      </p:sp>
      <p:sp>
        <p:nvSpPr>
          <p:cNvPr id="11" name="Content Placeholder 10"/>
          <p:cNvSpPr>
            <a:spLocks noGrp="1"/>
          </p:cNvSpPr>
          <p:nvPr>
            <p:ph sz="quarter" idx="24"/>
          </p:nvPr>
        </p:nvSpPr>
        <p:spPr>
          <a:xfrm>
            <a:off x="1047152" y="7623358"/>
            <a:ext cx="12801600" cy="6858000"/>
          </a:xfrm>
          <a:ln>
            <a:noFill/>
          </a:ln>
        </p:spPr>
        <p:txBody>
          <a:bodyPr lIns="91440">
            <a:normAutofit fontScale="92500" lnSpcReduction="10000"/>
          </a:bodyPr>
          <a:lstStyle/>
          <a:p>
            <a:pPr marL="0" indent="0" algn="just">
              <a:buNone/>
            </a:pPr>
            <a:r>
              <a:rPr lang="en-US" dirty="0">
                <a:latin typeface="Avenir Book" charset="0"/>
                <a:ea typeface="Avenir Book" charset="0"/>
                <a:cs typeface="Avenir Book" charset="0"/>
              </a:rPr>
              <a:t>Trees and shrubs growing in temperate environments are at risk of being exposed to late spring freezes, or false springs, which can be detrimental to growth. Individuals at certain </a:t>
            </a:r>
            <a:r>
              <a:rPr lang="en-US" dirty="0" err="1">
                <a:latin typeface="Avenir Book" charset="0"/>
                <a:ea typeface="Avenir Book" charset="0"/>
                <a:cs typeface="Avenir Book" charset="0"/>
              </a:rPr>
              <a:t>phenophases</a:t>
            </a:r>
            <a:r>
              <a:rPr lang="en-US" dirty="0">
                <a:latin typeface="Avenir Book" charset="0"/>
                <a:ea typeface="Avenir Book" charset="0"/>
                <a:cs typeface="Avenir Book" charset="0"/>
              </a:rPr>
              <a:t> (i.e. between budburst and full </a:t>
            </a:r>
            <a:r>
              <a:rPr lang="en-US" dirty="0" err="1">
                <a:latin typeface="Avenir Book" charset="0"/>
                <a:ea typeface="Avenir Book" charset="0"/>
                <a:cs typeface="Avenir Book" charset="0"/>
              </a:rPr>
              <a:t>leafout</a:t>
            </a:r>
            <a:r>
              <a:rPr lang="en-US" dirty="0">
                <a:latin typeface="Avenir Book" charset="0"/>
                <a:ea typeface="Avenir Book" charset="0"/>
                <a:cs typeface="Avenir Book" charset="0"/>
              </a:rPr>
              <a:t>) are more likely to incur damage from a freezing event than individuals past the </a:t>
            </a:r>
            <a:r>
              <a:rPr lang="en-US" dirty="0" err="1">
                <a:latin typeface="Avenir Book" charset="0"/>
                <a:ea typeface="Avenir Book" charset="0"/>
                <a:cs typeface="Avenir Book" charset="0"/>
              </a:rPr>
              <a:t>leafout</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phenophase</a:t>
            </a:r>
            <a:r>
              <a:rPr lang="en-US" dirty="0">
                <a:latin typeface="Avenir Book" charset="0"/>
                <a:ea typeface="Avenir Book" charset="0"/>
                <a:cs typeface="Avenir Book" charset="0"/>
              </a:rPr>
              <a:t>. The rate of budburst and the length of time between budburst and </a:t>
            </a:r>
            <a:r>
              <a:rPr lang="en-US" dirty="0" err="1">
                <a:latin typeface="Avenir Book" charset="0"/>
                <a:ea typeface="Avenir Book" charset="0"/>
                <a:cs typeface="Avenir Book" charset="0"/>
              </a:rPr>
              <a:t>leafout</a:t>
            </a:r>
            <a:r>
              <a:rPr lang="en-US" dirty="0">
                <a:latin typeface="Avenir Book" charset="0"/>
                <a:ea typeface="Avenir Book" charset="0"/>
                <a:cs typeface="Avenir Book" charset="0"/>
              </a:rPr>
              <a:t> is a crucial indicator for predicting level of damage from a false spring event. We will refer to the timing of these collective </a:t>
            </a:r>
            <a:r>
              <a:rPr lang="en-US" dirty="0" err="1">
                <a:latin typeface="Avenir Book" charset="0"/>
                <a:ea typeface="Avenir Book" charset="0"/>
                <a:cs typeface="Avenir Book" charset="0"/>
              </a:rPr>
              <a:t>phenophases</a:t>
            </a:r>
            <a:r>
              <a:rPr lang="en-US" dirty="0">
                <a:latin typeface="Avenir Book" charset="0"/>
                <a:ea typeface="Avenir Book" charset="0"/>
                <a:cs typeface="Avenir Book" charset="0"/>
              </a:rPr>
              <a:t> (i.e. budburst to </a:t>
            </a:r>
            <a:r>
              <a:rPr lang="en-US" dirty="0" err="1">
                <a:latin typeface="Avenir Book" charset="0"/>
                <a:ea typeface="Avenir Book" charset="0"/>
                <a:cs typeface="Avenir Book" charset="0"/>
              </a:rPr>
              <a:t>leafout</a:t>
            </a:r>
            <a:r>
              <a:rPr lang="en-US" dirty="0">
                <a:latin typeface="Avenir Book" charset="0"/>
                <a:ea typeface="Avenir Book" charset="0"/>
                <a:cs typeface="Avenir Book" charset="0"/>
              </a:rPr>
              <a:t>) as the duration of vegetative risk. In our study, we are assessing the effects of false spring events on the duration of vegetative risk. In a growth chamber experiment, we exposed 7 native deciduous tree species to a freezing event. In one treatment, drought conditions were applied prior to budburst and then individuals were put in a growth chamber for 24 hours at -3ºC, the second treatment </a:t>
            </a:r>
            <a:r>
              <a:rPr lang="en-US" dirty="0" smtClean="0">
                <a:latin typeface="Avenir Book" charset="0"/>
                <a:ea typeface="Avenir Book" charset="0"/>
                <a:cs typeface="Avenir Book" charset="0"/>
              </a:rPr>
              <a:t>drought conditions were not applied prior to budburst and then individuals were put in the </a:t>
            </a:r>
            <a:r>
              <a:rPr lang="en-US" dirty="0">
                <a:latin typeface="Avenir Book" charset="0"/>
                <a:ea typeface="Avenir Book" charset="0"/>
                <a:cs typeface="Avenir Book" charset="0"/>
              </a:rPr>
              <a:t>same </a:t>
            </a:r>
            <a:r>
              <a:rPr lang="en-US" dirty="0" smtClean="0">
                <a:latin typeface="Avenir Book" charset="0"/>
                <a:ea typeface="Avenir Book" charset="0"/>
                <a:cs typeface="Avenir Book" charset="0"/>
              </a:rPr>
              <a:t>chamber after budburst was initiated. Each </a:t>
            </a:r>
            <a:r>
              <a:rPr lang="en-US" dirty="0">
                <a:latin typeface="Avenir Book" charset="0"/>
                <a:ea typeface="Avenir Book" charset="0"/>
                <a:cs typeface="Avenir Book" charset="0"/>
              </a:rPr>
              <a:t>group was compared to a control group. Our results indicate that freezing events occurring between budburst and </a:t>
            </a:r>
            <a:r>
              <a:rPr lang="en-US" dirty="0" err="1">
                <a:latin typeface="Avenir Book" charset="0"/>
                <a:ea typeface="Avenir Book" charset="0"/>
                <a:cs typeface="Avenir Book" charset="0"/>
              </a:rPr>
              <a:t>leafout</a:t>
            </a:r>
            <a:r>
              <a:rPr lang="en-US" dirty="0">
                <a:latin typeface="Avenir Book" charset="0"/>
                <a:ea typeface="Avenir Book" charset="0"/>
                <a:cs typeface="Avenir Book" charset="0"/>
              </a:rPr>
              <a:t> cause the duration of vegetative risk to increase. This increase could potentially expose leaf buds to more freezing events and subsequently increase the level of damage incurred</a:t>
            </a:r>
            <a:r>
              <a:rPr lang="en-US" dirty="0" smtClean="0">
                <a:latin typeface="Avenir Book" charset="0"/>
                <a:ea typeface="Avenir Book" charset="0"/>
                <a:cs typeface="Avenir Book" charset="0"/>
              </a:rPr>
              <a:t>.</a:t>
            </a:r>
            <a:endParaRPr lang="en-US" dirty="0">
              <a:latin typeface="Avenir Book" charset="0"/>
              <a:ea typeface="Avenir Book" charset="0"/>
              <a:cs typeface="Avenir Book" charset="0"/>
            </a:endParaRPr>
          </a:p>
        </p:txBody>
      </p:sp>
      <p:sp>
        <p:nvSpPr>
          <p:cNvPr id="7" name="Text Placeholder 6"/>
          <p:cNvSpPr>
            <a:spLocks noGrp="1"/>
          </p:cNvSpPr>
          <p:nvPr>
            <p:ph type="body" sz="quarter" idx="17"/>
          </p:nvPr>
        </p:nvSpPr>
        <p:spPr/>
        <p:txBody>
          <a:bodyPr/>
          <a:lstStyle/>
          <a:p>
            <a:r>
              <a:rPr lang="en-US" smtClean="0"/>
              <a:t>background</a:t>
            </a:r>
            <a:endParaRPr lang="en-US" dirty="0"/>
          </a:p>
        </p:txBody>
      </p:sp>
      <p:pic>
        <p:nvPicPr>
          <p:cNvPr id="3" name="Content Placeholder 2"/>
          <p:cNvPicPr>
            <a:picLocks noGrp="1" noChangeAspect="1"/>
          </p:cNvPicPr>
          <p:nvPr>
            <p:ph sz="quarter" idx="25"/>
          </p:nvPr>
        </p:nvPicPr>
        <p:blipFill>
          <a:blip r:embed="rId4">
            <a:extLst>
              <a:ext uri="{28A0092B-C50C-407E-A947-70E740481C1C}">
                <a14:useLocalDpi xmlns:a14="http://schemas.microsoft.com/office/drawing/2010/main" val="0"/>
              </a:ext>
            </a:extLst>
          </a:blip>
          <a:stretch>
            <a:fillRect/>
          </a:stretch>
        </p:blipFill>
        <p:spPr>
          <a:xfrm>
            <a:off x="3447650" y="19111892"/>
            <a:ext cx="8096452" cy="5379244"/>
          </a:xfrm>
        </p:spPr>
      </p:pic>
      <p:sp>
        <p:nvSpPr>
          <p:cNvPr id="8" name="Text Placeholder 7"/>
          <p:cNvSpPr>
            <a:spLocks noGrp="1"/>
          </p:cNvSpPr>
          <p:nvPr>
            <p:ph type="body" sz="quarter" idx="19"/>
          </p:nvPr>
        </p:nvSpPr>
        <p:spPr/>
        <p:txBody>
          <a:bodyPr/>
          <a:lstStyle/>
          <a:p>
            <a:r>
              <a:rPr lang="en-US" smtClean="0"/>
              <a:t>objectives</a:t>
            </a:r>
            <a:endParaRPr lang="en-US" dirty="0"/>
          </a:p>
        </p:txBody>
      </p:sp>
      <p:sp>
        <p:nvSpPr>
          <p:cNvPr id="13" name="Content Placeholder 12"/>
          <p:cNvSpPr>
            <a:spLocks noGrp="1"/>
          </p:cNvSpPr>
          <p:nvPr>
            <p:ph sz="quarter" idx="26"/>
          </p:nvPr>
        </p:nvSpPr>
        <p:spPr/>
        <p:txBody>
          <a:bodyPr/>
          <a:lstStyle/>
          <a:p>
            <a:pPr algn="just"/>
            <a:r>
              <a:rPr lang="en-US" dirty="0" smtClean="0"/>
              <a:t>Determine how spring freezing events affect the duration of vegetative risk.</a:t>
            </a:r>
          </a:p>
          <a:p>
            <a:pPr algn="just"/>
            <a:r>
              <a:rPr lang="en-US" dirty="0" smtClean="0"/>
              <a:t>Determine how spring droughts prior to freezing events affect budburst and the duration of vegetative risk.</a:t>
            </a:r>
          </a:p>
          <a:p>
            <a:pPr algn="just"/>
            <a:r>
              <a:rPr lang="en-US" dirty="0" smtClean="0"/>
              <a:t>Assess the level of damage incurred from late spring freezing events on temperate forest seedling and sapling species.</a:t>
            </a:r>
            <a:endParaRPr lang="en-US" dirty="0"/>
          </a:p>
        </p:txBody>
      </p:sp>
      <p:sp>
        <p:nvSpPr>
          <p:cNvPr id="9" name="Text Placeholder 8"/>
          <p:cNvSpPr>
            <a:spLocks noGrp="1"/>
          </p:cNvSpPr>
          <p:nvPr>
            <p:ph type="body" sz="quarter" idx="21"/>
          </p:nvPr>
        </p:nvSpPr>
        <p:spPr/>
        <p:txBody>
          <a:bodyPr/>
          <a:lstStyle/>
          <a:p>
            <a:r>
              <a:rPr lang="en-US" smtClean="0"/>
              <a:t>methods</a:t>
            </a:r>
            <a:endParaRPr lang="en-US" dirty="0"/>
          </a:p>
        </p:txBody>
      </p:sp>
      <p:sp>
        <p:nvSpPr>
          <p:cNvPr id="14" name="Content Placeholder 13"/>
          <p:cNvSpPr>
            <a:spLocks noGrp="1"/>
          </p:cNvSpPr>
          <p:nvPr>
            <p:ph sz="quarter" idx="27"/>
          </p:nvPr>
        </p:nvSpPr>
        <p:spPr>
          <a:xfrm>
            <a:off x="15544800" y="7071360"/>
            <a:ext cx="12801600" cy="8642741"/>
          </a:xfrm>
          <a:ln>
            <a:noFill/>
          </a:ln>
        </p:spPr>
        <p:txBody>
          <a:bodyPr lIns="365760">
            <a:noAutofit/>
          </a:bodyPr>
          <a:lstStyle/>
          <a:p>
            <a:pPr marL="0" indent="0" algn="just">
              <a:buNone/>
            </a:pPr>
            <a:r>
              <a:rPr lang="en-US" sz="2600" dirty="0" smtClean="0">
                <a:latin typeface="Avenir Book" charset="0"/>
                <a:ea typeface="Avenir Book" charset="0"/>
                <a:cs typeface="Avenir Book" charset="0"/>
              </a:rPr>
              <a:t>TREATMENTS </a:t>
            </a:r>
            <a:r>
              <a:rPr lang="mr-IN" sz="2600" dirty="0" smtClean="0">
                <a:latin typeface="Avenir Book" charset="0"/>
                <a:ea typeface="Avenir Book" charset="0"/>
                <a:cs typeface="Avenir Book" charset="0"/>
              </a:rPr>
              <a:t>–</a:t>
            </a:r>
            <a:r>
              <a:rPr lang="en-US" sz="2600" dirty="0" smtClean="0">
                <a:latin typeface="Avenir Book" charset="0"/>
                <a:ea typeface="Avenir Book" charset="0"/>
                <a:cs typeface="Avenir Book" charset="0"/>
              </a:rPr>
              <a:t> Recorded BBCH stage every ~3 days</a:t>
            </a:r>
            <a:endParaRPr lang="en-US" sz="2600" dirty="0" smtClean="0">
              <a:latin typeface="Avenir Book" charset="0"/>
              <a:ea typeface="Avenir Book" charset="0"/>
              <a:cs typeface="Avenir Book" charset="0"/>
            </a:endParaRPr>
          </a:p>
          <a:p>
            <a:pPr marL="0" indent="0" algn="just">
              <a:buNone/>
            </a:pPr>
            <a:r>
              <a:rPr lang="en-US" sz="2600" dirty="0" smtClean="0">
                <a:latin typeface="Avenir Book" charset="0"/>
                <a:ea typeface="Avenir Book" charset="0"/>
                <a:cs typeface="Avenir Book" charset="0"/>
              </a:rPr>
              <a:t>Treatment A: Control Group </a:t>
            </a:r>
            <a:r>
              <a:rPr lang="mr-IN" sz="2600" dirty="0" smtClean="0">
                <a:latin typeface="Avenir Book" charset="0"/>
                <a:ea typeface="Avenir Book" charset="0"/>
                <a:cs typeface="Avenir Book" charset="0"/>
              </a:rPr>
              <a:t>–</a:t>
            </a:r>
            <a:r>
              <a:rPr lang="en-US" sz="2600" dirty="0" smtClean="0">
                <a:latin typeface="Avenir Book" charset="0"/>
                <a:ea typeface="Avenir Book" charset="0"/>
                <a:cs typeface="Avenir Book" charset="0"/>
              </a:rPr>
              <a:t> No late spring freezing event prior to </a:t>
            </a:r>
            <a:r>
              <a:rPr lang="en-US" sz="2600" dirty="0" err="1" smtClean="0">
                <a:latin typeface="Avenir Book" charset="0"/>
                <a:ea typeface="Avenir Book" charset="0"/>
                <a:cs typeface="Avenir Book" charset="0"/>
              </a:rPr>
              <a:t>leafout</a:t>
            </a:r>
            <a:r>
              <a:rPr lang="en-US" sz="2600" dirty="0" smtClean="0">
                <a:latin typeface="Avenir Book" charset="0"/>
                <a:ea typeface="Avenir Book" charset="0"/>
                <a:cs typeface="Avenir Book" charset="0"/>
              </a:rPr>
              <a:t> or 	drought conditions prior to budburst</a:t>
            </a:r>
            <a:endParaRPr lang="en-US" sz="2600" dirty="0" smtClean="0">
              <a:latin typeface="Avenir Book" charset="0"/>
              <a:ea typeface="Avenir Book" charset="0"/>
              <a:cs typeface="Avenir Book" charset="0"/>
            </a:endParaRPr>
          </a:p>
          <a:p>
            <a:pPr marL="0" indent="0" algn="just">
              <a:buNone/>
            </a:pPr>
            <a:r>
              <a:rPr lang="en-US" sz="2600" dirty="0" smtClean="0">
                <a:latin typeface="Avenir Book" charset="0"/>
                <a:ea typeface="Avenir Book" charset="0"/>
                <a:cs typeface="Avenir Book" charset="0"/>
              </a:rPr>
              <a:t>Treatment B: Experimental Group 1 </a:t>
            </a:r>
            <a:r>
              <a:rPr lang="mr-IN" sz="2600" dirty="0" smtClean="0">
                <a:latin typeface="Avenir Book" charset="0"/>
                <a:ea typeface="Avenir Book" charset="0"/>
                <a:cs typeface="Avenir Book" charset="0"/>
              </a:rPr>
              <a:t>–</a:t>
            </a:r>
            <a:r>
              <a:rPr lang="en-US" sz="2600" dirty="0" smtClean="0">
                <a:latin typeface="Avenir Book" charset="0"/>
                <a:ea typeface="Avenir Book" charset="0"/>
                <a:cs typeface="Avenir Book" charset="0"/>
              </a:rPr>
              <a:t> Plants put in growth </a:t>
            </a:r>
            <a:r>
              <a:rPr lang="en-US" sz="2600" dirty="0">
                <a:latin typeface="Avenir Book" charset="0"/>
                <a:ea typeface="Avenir Book" charset="0"/>
                <a:cs typeface="Avenir Book" charset="0"/>
              </a:rPr>
              <a:t>c</a:t>
            </a:r>
            <a:r>
              <a:rPr lang="en-US" sz="2600" dirty="0" smtClean="0">
                <a:latin typeface="Avenir Book" charset="0"/>
                <a:ea typeface="Avenir Book" charset="0"/>
                <a:cs typeface="Avenir Book" charset="0"/>
              </a:rPr>
              <a:t>hamber at -3℃ 	(Schwartz, 1993) for 24 hours between budburst and 	</a:t>
            </a:r>
            <a:r>
              <a:rPr lang="en-US" sz="2600" dirty="0" err="1" smtClean="0">
                <a:latin typeface="Avenir Book" charset="0"/>
                <a:ea typeface="Avenir Book" charset="0"/>
                <a:cs typeface="Avenir Book" charset="0"/>
              </a:rPr>
              <a:t>leafout</a:t>
            </a:r>
            <a:endParaRPr lang="en-US" sz="2600" dirty="0" smtClean="0">
              <a:latin typeface="Avenir Book" charset="0"/>
              <a:ea typeface="Avenir Book" charset="0"/>
              <a:cs typeface="Avenir Book" charset="0"/>
            </a:endParaRPr>
          </a:p>
          <a:p>
            <a:pPr marL="0" indent="0" algn="just">
              <a:buNone/>
            </a:pPr>
            <a:r>
              <a:rPr lang="en-US" sz="2600" dirty="0" smtClean="0">
                <a:latin typeface="Avenir Book" charset="0"/>
                <a:ea typeface="Avenir Book" charset="0"/>
                <a:cs typeface="Avenir Book" charset="0"/>
              </a:rPr>
              <a:t>Treatment C: Experimental Group 2 - Plants had drought conditions applied prior 	to budburst and then were put in growth chamber at 	</a:t>
            </a:r>
            <a:r>
              <a:rPr lang="en-US" sz="2600" dirty="0" smtClean="0">
                <a:latin typeface="Avenir Book" charset="0"/>
                <a:ea typeface="Avenir Book" charset="0"/>
                <a:cs typeface="Avenir Book" charset="0"/>
              </a:rPr>
              <a:t>-3℃ for 24 hours between budburst and </a:t>
            </a:r>
            <a:r>
              <a:rPr lang="en-US" sz="2600" dirty="0" err="1" smtClean="0">
                <a:latin typeface="Avenir Book" charset="0"/>
                <a:ea typeface="Avenir Book" charset="0"/>
                <a:cs typeface="Avenir Book" charset="0"/>
              </a:rPr>
              <a:t>leafout</a:t>
            </a:r>
            <a:r>
              <a:rPr lang="en-US" sz="2600" dirty="0" smtClean="0">
                <a:latin typeface="Avenir Book" charset="0"/>
                <a:ea typeface="Avenir Book" charset="0"/>
                <a:cs typeface="Avenir Book" charset="0"/>
              </a:rPr>
              <a:t> </a:t>
            </a:r>
            <a:endParaRPr lang="en-US" sz="2600" dirty="0" smtClean="0">
              <a:latin typeface="Avenir Book" charset="0"/>
              <a:ea typeface="Avenir Book" charset="0"/>
              <a:cs typeface="Avenir Book" charset="0"/>
            </a:endParaRPr>
          </a:p>
          <a:p>
            <a:pPr marL="0" indent="0" algn="just">
              <a:buNone/>
            </a:pPr>
            <a:endParaRPr lang="en-US" sz="2400" dirty="0" smtClean="0">
              <a:latin typeface="Avenir Book" charset="0"/>
              <a:ea typeface="Avenir Book" charset="0"/>
              <a:cs typeface="Avenir Book" charset="0"/>
            </a:endParaRPr>
          </a:p>
          <a:p>
            <a:pPr marL="0" indent="0" algn="just">
              <a:buNone/>
            </a:pPr>
            <a:endParaRPr lang="en-US" sz="2400" dirty="0">
              <a:latin typeface="Avenir Book" charset="0"/>
              <a:ea typeface="Avenir Book" charset="0"/>
              <a:cs typeface="Avenir Book" charset="0"/>
            </a:endParaRPr>
          </a:p>
          <a:p>
            <a:pPr marL="0" indent="0" algn="just">
              <a:buNone/>
            </a:pPr>
            <a:endParaRPr lang="en-US" sz="2400" dirty="0" smtClean="0">
              <a:latin typeface="Avenir Book" charset="0"/>
              <a:ea typeface="Avenir Book" charset="0"/>
              <a:cs typeface="Avenir Book" charset="0"/>
            </a:endParaRPr>
          </a:p>
          <a:p>
            <a:pPr marL="0" indent="0" algn="just">
              <a:buNone/>
            </a:pPr>
            <a:endParaRPr lang="en-US" sz="2400" dirty="0">
              <a:latin typeface="Avenir Book" charset="0"/>
              <a:ea typeface="Avenir Book" charset="0"/>
              <a:cs typeface="Avenir Book" charset="0"/>
            </a:endParaRPr>
          </a:p>
          <a:p>
            <a:pPr marL="0" indent="0" algn="just">
              <a:buNone/>
            </a:pPr>
            <a:endParaRPr lang="en-US" sz="2400" dirty="0" smtClean="0">
              <a:latin typeface="Avenir Book" charset="0"/>
              <a:ea typeface="Avenir Book" charset="0"/>
              <a:cs typeface="Avenir Book" charset="0"/>
            </a:endParaRPr>
          </a:p>
          <a:p>
            <a:pPr marL="0" indent="0" algn="just">
              <a:buNone/>
            </a:pPr>
            <a:endParaRPr lang="en-US" sz="2400" dirty="0">
              <a:latin typeface="Avenir Book" charset="0"/>
              <a:ea typeface="Avenir Book" charset="0"/>
              <a:cs typeface="Avenir Book" charset="0"/>
            </a:endParaRPr>
          </a:p>
          <a:p>
            <a:pPr marL="0" indent="0" algn="just">
              <a:buNone/>
            </a:pPr>
            <a:endParaRPr lang="en-US" sz="2400" dirty="0" smtClean="0">
              <a:latin typeface="Avenir Book" charset="0"/>
              <a:ea typeface="Avenir Book" charset="0"/>
              <a:cs typeface="Avenir Book" charset="0"/>
            </a:endParaRPr>
          </a:p>
          <a:p>
            <a:pPr marL="0" indent="0" algn="just">
              <a:buNone/>
            </a:pPr>
            <a:r>
              <a:rPr lang="en-US" sz="2400" dirty="0" smtClean="0">
                <a:latin typeface="Avenir Book" charset="0"/>
                <a:ea typeface="Avenir Book" charset="0"/>
                <a:cs typeface="Avenir Book" charset="0"/>
              </a:rPr>
              <a:t>Greenhouse: 12 </a:t>
            </a:r>
            <a:r>
              <a:rPr lang="en-US" sz="2400" dirty="0" err="1" smtClean="0">
                <a:latin typeface="Avenir Book" charset="0"/>
                <a:ea typeface="Avenir Book" charset="0"/>
                <a:cs typeface="Avenir Book" charset="0"/>
              </a:rPr>
              <a:t>hr</a:t>
            </a:r>
            <a:r>
              <a:rPr lang="en-US" sz="2400" dirty="0" smtClean="0">
                <a:latin typeface="Avenir Book" charset="0"/>
                <a:ea typeface="Avenir Book" charset="0"/>
                <a:cs typeface="Avenir Book" charset="0"/>
              </a:rPr>
              <a:t> photoperiod, </a:t>
            </a:r>
            <a:r>
              <a:rPr lang="en-US" sz="2400" b="1" dirty="0">
                <a:latin typeface="Avenir Book" charset="0"/>
                <a:ea typeface="Avenir Book" charset="0"/>
                <a:cs typeface="Avenir Book" charset="0"/>
              </a:rPr>
              <a:t>~58</a:t>
            </a:r>
            <a:r>
              <a:rPr lang="en-US" sz="2400" b="1" dirty="0" smtClean="0">
                <a:latin typeface="Avenir Book" charset="0"/>
                <a:ea typeface="Avenir Book" charset="0"/>
                <a:cs typeface="Avenir Book" charset="0"/>
              </a:rPr>
              <a:t>℃              </a:t>
            </a:r>
            <a:r>
              <a:rPr lang="en-US" sz="2400" dirty="0" smtClean="0">
                <a:latin typeface="Avenir Book" charset="0"/>
                <a:ea typeface="Avenir Book" charset="0"/>
                <a:cs typeface="Avenir Book" charset="0"/>
              </a:rPr>
              <a:t>Growth Chamber: 12 </a:t>
            </a:r>
            <a:r>
              <a:rPr lang="en-US" sz="2400" dirty="0" err="1" smtClean="0">
                <a:latin typeface="Avenir Book" charset="0"/>
                <a:ea typeface="Avenir Book" charset="0"/>
                <a:cs typeface="Avenir Book" charset="0"/>
              </a:rPr>
              <a:t>hr</a:t>
            </a:r>
            <a:r>
              <a:rPr lang="en-US" sz="2400" dirty="0" smtClean="0">
                <a:latin typeface="Avenir Book" charset="0"/>
                <a:ea typeface="Avenir Book" charset="0"/>
                <a:cs typeface="Avenir Book" charset="0"/>
              </a:rPr>
              <a:t> photoperiod, -3℃</a:t>
            </a:r>
            <a:endParaRPr lang="en-US" sz="2600" dirty="0">
              <a:latin typeface="Avenir Book" charset="0"/>
              <a:ea typeface="Avenir Book" charset="0"/>
              <a:cs typeface="Avenir Book" charset="0"/>
            </a:endParaRPr>
          </a:p>
          <a:p>
            <a:pPr marL="0" indent="0" algn="just">
              <a:buNone/>
            </a:pPr>
            <a:r>
              <a:rPr lang="en-US" sz="2600" dirty="0" smtClean="0">
                <a:latin typeface="Avenir Book" charset="0"/>
                <a:ea typeface="Avenir Book" charset="0"/>
                <a:cs typeface="Avenir Book" charset="0"/>
              </a:rPr>
              <a:t>                                   </a:t>
            </a:r>
            <a:endParaRPr lang="en-US" sz="2600" dirty="0">
              <a:latin typeface="Avenir Book" charset="0"/>
              <a:ea typeface="Avenir Book" charset="0"/>
              <a:cs typeface="Avenir Book" charset="0"/>
            </a:endParaRPr>
          </a:p>
        </p:txBody>
      </p:sp>
      <p:graphicFrame>
        <p:nvGraphicFramePr>
          <p:cNvPr id="25" name="Content Placeholder 24" descr="Sample table with 4 columns, 7 rows." title="Sample table"/>
          <p:cNvGraphicFramePr>
            <a:graphicFrameLocks noGrp="1"/>
          </p:cNvGraphicFramePr>
          <p:nvPr>
            <p:ph sz="quarter" idx="23"/>
            <p:extLst>
              <p:ext uri="{D42A27DB-BD31-4B8C-83A1-F6EECF244321}">
                <p14:modId xmlns:p14="http://schemas.microsoft.com/office/powerpoint/2010/main" val="1014325039"/>
              </p:ext>
            </p:extLst>
          </p:nvPr>
        </p:nvGraphicFramePr>
        <p:xfrm>
          <a:off x="17540100" y="16593666"/>
          <a:ext cx="8765280" cy="4145280"/>
        </p:xfrm>
        <a:graphic>
          <a:graphicData uri="http://schemas.openxmlformats.org/drawingml/2006/table">
            <a:tbl>
              <a:tblPr firstRow="1" bandRow="1">
                <a:tableStyleId>{3B4B98B0-60AC-42C2-AFA5-B58CD77FA1E5}</a:tableStyleId>
              </a:tblPr>
              <a:tblGrid>
                <a:gridCol w="2191320"/>
                <a:gridCol w="2191320"/>
                <a:gridCol w="2191320"/>
                <a:gridCol w="2191320"/>
              </a:tblGrid>
              <a:tr h="490831">
                <a:tc>
                  <a:txBody>
                    <a:bodyPr/>
                    <a:lstStyle/>
                    <a:p>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A</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B</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C</a:t>
                      </a:r>
                      <a:endParaRPr lang="en-US" sz="2800" dirty="0">
                        <a:latin typeface="Avenir Book" charset="0"/>
                        <a:ea typeface="Avenir Book" charset="0"/>
                        <a:cs typeface="Avenir Book" charset="0"/>
                      </a:endParaRPr>
                    </a:p>
                  </a:txBody>
                  <a:tcPr anchor="ctr"/>
                </a:tc>
              </a:tr>
              <a:tr h="490831">
                <a:tc>
                  <a:txBody>
                    <a:bodyPr/>
                    <a:lstStyle/>
                    <a:p>
                      <a:r>
                        <a:rPr lang="en-US" sz="2800" dirty="0" smtClean="0">
                          <a:latin typeface="Avenir Book" charset="0"/>
                          <a:ea typeface="Avenir Book" charset="0"/>
                          <a:cs typeface="Avenir Book" charset="0"/>
                        </a:rPr>
                        <a:t>ACEPEN</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7</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7</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1</a:t>
                      </a:r>
                      <a:endParaRPr lang="en-US" sz="2800" dirty="0">
                        <a:latin typeface="Avenir Book" charset="0"/>
                        <a:ea typeface="Avenir Book" charset="0"/>
                        <a:cs typeface="Avenir Book" charset="0"/>
                      </a:endParaRPr>
                    </a:p>
                  </a:txBody>
                  <a:tcPr anchor="ctr"/>
                </a:tc>
              </a:tr>
              <a:tr h="490831">
                <a:tc>
                  <a:txBody>
                    <a:bodyPr/>
                    <a:lstStyle/>
                    <a:p>
                      <a:r>
                        <a:rPr lang="en-US" sz="2800" dirty="0" smtClean="0">
                          <a:latin typeface="Avenir Book" charset="0"/>
                          <a:ea typeface="Avenir Book" charset="0"/>
                          <a:cs typeface="Avenir Book" charset="0"/>
                        </a:rPr>
                        <a:t>ALNINC</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12</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12</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12</a:t>
                      </a:r>
                      <a:endParaRPr lang="en-US" sz="2800" dirty="0">
                        <a:latin typeface="Avenir Book" charset="0"/>
                        <a:ea typeface="Avenir Book" charset="0"/>
                        <a:cs typeface="Avenir Book" charset="0"/>
                      </a:endParaRPr>
                    </a:p>
                  </a:txBody>
                  <a:tcPr anchor="ctr"/>
                </a:tc>
              </a:tr>
              <a:tr h="490831">
                <a:tc>
                  <a:txBody>
                    <a:bodyPr/>
                    <a:lstStyle/>
                    <a:p>
                      <a:r>
                        <a:rPr lang="en-US" sz="2800" dirty="0" smtClean="0">
                          <a:latin typeface="Avenir Book" charset="0"/>
                          <a:ea typeface="Avenir Book" charset="0"/>
                          <a:cs typeface="Avenir Book" charset="0"/>
                        </a:rPr>
                        <a:t>BETALL</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6</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6</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6</a:t>
                      </a:r>
                      <a:endParaRPr lang="en-US" sz="2800" dirty="0">
                        <a:latin typeface="Avenir Book" charset="0"/>
                        <a:ea typeface="Avenir Book" charset="0"/>
                        <a:cs typeface="Avenir Book" charset="0"/>
                      </a:endParaRPr>
                    </a:p>
                  </a:txBody>
                  <a:tcPr anchor="ctr"/>
                </a:tc>
              </a:tr>
              <a:tr h="490831">
                <a:tc>
                  <a:txBody>
                    <a:bodyPr/>
                    <a:lstStyle/>
                    <a:p>
                      <a:r>
                        <a:rPr lang="en-US" sz="2800" dirty="0" smtClean="0">
                          <a:latin typeface="Avenir Book" charset="0"/>
                          <a:ea typeface="Avenir Book" charset="0"/>
                          <a:cs typeface="Avenir Book" charset="0"/>
                        </a:rPr>
                        <a:t>BETPOP</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8</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8</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8</a:t>
                      </a:r>
                      <a:endParaRPr lang="en-US" sz="2800" dirty="0">
                        <a:latin typeface="Avenir Book" charset="0"/>
                        <a:ea typeface="Avenir Book" charset="0"/>
                        <a:cs typeface="Avenir Book" charset="0"/>
                      </a:endParaRPr>
                    </a:p>
                  </a:txBody>
                  <a:tcPr anchor="ctr"/>
                </a:tc>
              </a:tr>
              <a:tr h="490831">
                <a:tc>
                  <a:txBody>
                    <a:bodyPr/>
                    <a:lstStyle/>
                    <a:p>
                      <a:r>
                        <a:rPr lang="en-US" sz="2800" dirty="0" smtClean="0">
                          <a:latin typeface="Avenir Book" charset="0"/>
                          <a:ea typeface="Avenir Book" charset="0"/>
                          <a:cs typeface="Avenir Book" charset="0"/>
                        </a:rPr>
                        <a:t>CORCOR</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1</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1</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1</a:t>
                      </a:r>
                      <a:endParaRPr lang="en-US" sz="2800" dirty="0">
                        <a:latin typeface="Avenir Book" charset="0"/>
                        <a:ea typeface="Avenir Book" charset="0"/>
                        <a:cs typeface="Avenir Book" charset="0"/>
                      </a:endParaRPr>
                    </a:p>
                  </a:txBody>
                  <a:tcPr anchor="ctr"/>
                </a:tc>
              </a:tr>
              <a:tr h="490831">
                <a:tc>
                  <a:txBody>
                    <a:bodyPr/>
                    <a:lstStyle/>
                    <a:p>
                      <a:r>
                        <a:rPr lang="en-US" sz="2800" dirty="0" smtClean="0">
                          <a:latin typeface="Avenir Book" charset="0"/>
                          <a:ea typeface="Avenir Book" charset="0"/>
                          <a:cs typeface="Avenir Book" charset="0"/>
                        </a:rPr>
                        <a:t>PRUPEN</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7</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6</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1</a:t>
                      </a:r>
                      <a:endParaRPr lang="en-US" sz="2800" dirty="0">
                        <a:latin typeface="Avenir Book" charset="0"/>
                        <a:ea typeface="Avenir Book" charset="0"/>
                        <a:cs typeface="Avenir Book" charset="0"/>
                      </a:endParaRPr>
                    </a:p>
                  </a:txBody>
                  <a:tcPr anchor="ctr"/>
                </a:tc>
              </a:tr>
              <a:tr h="490831">
                <a:tc>
                  <a:txBody>
                    <a:bodyPr/>
                    <a:lstStyle/>
                    <a:p>
                      <a:r>
                        <a:rPr lang="en-US" sz="2800" dirty="0" smtClean="0">
                          <a:latin typeface="Avenir Book" charset="0"/>
                          <a:ea typeface="Avenir Book" charset="0"/>
                          <a:cs typeface="Avenir Book" charset="0"/>
                        </a:rPr>
                        <a:t>VIBCAS</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16</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15</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2</a:t>
                      </a:r>
                      <a:endParaRPr lang="en-US" sz="2800" dirty="0">
                        <a:latin typeface="Avenir Book" charset="0"/>
                        <a:ea typeface="Avenir Book" charset="0"/>
                        <a:cs typeface="Avenir Book" charset="0"/>
                      </a:endParaRPr>
                    </a:p>
                  </a:txBody>
                  <a:tcPr anchor="ctr"/>
                </a:tc>
              </a:tr>
            </a:tbl>
          </a:graphicData>
        </a:graphic>
      </p:graphicFrame>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23777178" y="12104408"/>
            <a:ext cx="3289640" cy="2467230"/>
          </a:xfrm>
          <a:prstGeom prst="rect">
            <a:avLst/>
          </a:prstGeom>
        </p:spPr>
      </p:pic>
      <p:sp>
        <p:nvSpPr>
          <p:cNvPr id="16" name="Text Placeholder 15"/>
          <p:cNvSpPr>
            <a:spLocks noGrp="1"/>
          </p:cNvSpPr>
          <p:nvPr>
            <p:ph type="body" sz="quarter" idx="29"/>
          </p:nvPr>
        </p:nvSpPr>
        <p:spPr>
          <a:xfrm>
            <a:off x="15563355" y="20991750"/>
            <a:ext cx="12801600" cy="1219200"/>
          </a:xfrm>
        </p:spPr>
        <p:txBody>
          <a:bodyPr/>
          <a:lstStyle/>
          <a:p>
            <a:r>
              <a:rPr lang="en-US" smtClean="0"/>
              <a:t>results</a:t>
            </a:r>
            <a:endParaRPr lang="en-US" dirty="0"/>
          </a:p>
        </p:txBody>
      </p:sp>
      <p:sp>
        <p:nvSpPr>
          <p:cNvPr id="17" name="Content Placeholder 16"/>
          <p:cNvSpPr>
            <a:spLocks noGrp="1"/>
          </p:cNvSpPr>
          <p:nvPr>
            <p:ph sz="quarter" idx="30"/>
          </p:nvPr>
        </p:nvSpPr>
        <p:spPr>
          <a:xfrm>
            <a:off x="15521940" y="25531658"/>
            <a:ext cx="12801600" cy="3631037"/>
          </a:xfrm>
        </p:spPr>
        <p:txBody>
          <a:bodyPr>
            <a:normAutofit/>
          </a:bodyPr>
          <a:lstStyle/>
          <a:p>
            <a:pPr algn="just"/>
            <a:r>
              <a:rPr lang="en-US" sz="2600" dirty="0" smtClean="0">
                <a:latin typeface="Avenir Book" charset="0"/>
                <a:ea typeface="Avenir Book" charset="0"/>
                <a:cs typeface="Avenir Book" charset="0"/>
              </a:rPr>
              <a:t>The duration of vegetative risk was extended by nearly a week if a freezing treatment was applied.</a:t>
            </a:r>
            <a:endParaRPr lang="en-US" sz="2600" dirty="0" smtClean="0">
              <a:latin typeface="Avenir Book" charset="0"/>
              <a:ea typeface="Avenir Book" charset="0"/>
              <a:cs typeface="Avenir Book" charset="0"/>
            </a:endParaRPr>
          </a:p>
          <a:p>
            <a:pPr algn="just"/>
            <a:r>
              <a:rPr lang="en-US" sz="2600" dirty="0" smtClean="0">
                <a:latin typeface="Avenir Book" charset="0"/>
                <a:ea typeface="Avenir Book" charset="0"/>
                <a:cs typeface="Avenir Book" charset="0"/>
              </a:rPr>
              <a:t>Freezing treatments had more of an affect on individuals with budburst occurring later in the season. As day of budburst increased, the duration of vegetative risk increased. Whereas, in the control group, individuals with later days of budburst had faster durations of vegetative risk.</a:t>
            </a:r>
            <a:endParaRPr lang="en-US" sz="2600" dirty="0" smtClean="0">
              <a:latin typeface="Avenir Book" charset="0"/>
              <a:ea typeface="Avenir Book" charset="0"/>
              <a:cs typeface="Avenir Book" charset="0"/>
            </a:endParaRPr>
          </a:p>
          <a:p>
            <a:pPr algn="just"/>
            <a:r>
              <a:rPr lang="en-US" sz="2600" dirty="0" smtClean="0">
                <a:latin typeface="Avenir Book" charset="0"/>
                <a:ea typeface="Avenir Book" charset="0"/>
                <a:cs typeface="Avenir Book" charset="0"/>
              </a:rPr>
              <a:t>Not all species were affected in the same way. </a:t>
            </a:r>
            <a:endParaRPr lang="en-US" sz="2600" dirty="0">
              <a:latin typeface="Avenir Book" charset="0"/>
              <a:ea typeface="Avenir Book" charset="0"/>
              <a:cs typeface="Avenir Book" charset="0"/>
            </a:endParaRPr>
          </a:p>
        </p:txBody>
      </p:sp>
      <p:sp>
        <p:nvSpPr>
          <p:cNvPr id="18" name="Text Placeholder 17"/>
          <p:cNvSpPr>
            <a:spLocks noGrp="1"/>
          </p:cNvSpPr>
          <p:nvPr>
            <p:ph type="body" sz="quarter" idx="31"/>
          </p:nvPr>
        </p:nvSpPr>
        <p:spPr/>
        <p:txBody>
          <a:bodyPr/>
          <a:lstStyle/>
          <a:p>
            <a:r>
              <a:rPr lang="en-US" smtClean="0"/>
              <a:t>results</a:t>
            </a:r>
            <a:endParaRPr lang="en-US" dirty="0"/>
          </a:p>
        </p:txBody>
      </p:sp>
      <p:sp>
        <p:nvSpPr>
          <p:cNvPr id="21" name="Text Placeholder 20"/>
          <p:cNvSpPr>
            <a:spLocks noGrp="1"/>
          </p:cNvSpPr>
          <p:nvPr>
            <p:ph type="body" sz="quarter" idx="34"/>
          </p:nvPr>
        </p:nvSpPr>
        <p:spPr>
          <a:xfrm>
            <a:off x="29900880" y="22550165"/>
            <a:ext cx="12801600" cy="1219200"/>
          </a:xfrm>
        </p:spPr>
        <p:txBody>
          <a:bodyPr/>
          <a:lstStyle/>
          <a:p>
            <a:r>
              <a:rPr lang="en-US" dirty="0" smtClean="0"/>
              <a:t>conclusions</a:t>
            </a:r>
            <a:endParaRPr lang="en-US" dirty="0"/>
          </a:p>
        </p:txBody>
      </p:sp>
      <p:sp>
        <p:nvSpPr>
          <p:cNvPr id="22" name="Content Placeholder 21"/>
          <p:cNvSpPr>
            <a:spLocks noGrp="1"/>
          </p:cNvSpPr>
          <p:nvPr>
            <p:ph sz="quarter" idx="35"/>
          </p:nvPr>
        </p:nvSpPr>
        <p:spPr>
          <a:xfrm>
            <a:off x="29900880" y="23823672"/>
            <a:ext cx="12801600" cy="5396653"/>
          </a:xfrm>
        </p:spPr>
        <p:txBody>
          <a:bodyPr lIns="91440">
            <a:normAutofit lnSpcReduction="10000"/>
          </a:bodyPr>
          <a:lstStyle/>
          <a:p>
            <a:pPr marL="0" indent="0" algn="just">
              <a:buNone/>
            </a:pPr>
            <a:r>
              <a:rPr lang="en-US" dirty="0" smtClean="0"/>
              <a:t>Our results indicate that spring freezing events extend the time until </a:t>
            </a:r>
            <a:r>
              <a:rPr lang="en-US" dirty="0" err="1" smtClean="0"/>
              <a:t>leafout</a:t>
            </a:r>
            <a:r>
              <a:rPr lang="en-US" dirty="0" smtClean="0"/>
              <a:t> for most native temperate forest tree species. Therefore, damaging frosts prolong the duration of risk for tree species and put them at risk to multiple late spring freezing events in one year. Spring drought conditions prior to a freezing events also heighten the risk of multiple damaging spring freezing events.</a:t>
            </a:r>
            <a:endParaRPr lang="en-US" dirty="0"/>
          </a:p>
          <a:p>
            <a:pPr marL="0" indent="0" algn="just">
              <a:buNone/>
            </a:pPr>
            <a:r>
              <a:rPr lang="en-US" dirty="0" smtClean="0"/>
              <a:t>Individuals that initiate budburst later in the season appear to be more sensitive to late spring freezing events. As the day of budburst went further into the season, the duration of vegetative risk increased. </a:t>
            </a:r>
          </a:p>
          <a:p>
            <a:pPr marL="0" indent="0" algn="just">
              <a:buNone/>
            </a:pPr>
            <a:r>
              <a:rPr lang="en-US" dirty="0" smtClean="0"/>
              <a:t>Further studies are necessary to assess how much damage each species incurs from late spring freezing events and if the damage has long-term detrimental effects. The interplay of spring droughts and freezing event should also be analyzed more thoroughly. </a:t>
            </a:r>
            <a:endParaRPr lang="en-US" dirty="0"/>
          </a:p>
        </p:txBody>
      </p:sp>
      <p:sp>
        <p:nvSpPr>
          <p:cNvPr id="19" name="TextBox 18"/>
          <p:cNvSpPr txBox="1"/>
          <p:nvPr/>
        </p:nvSpPr>
        <p:spPr>
          <a:xfrm>
            <a:off x="1143000" y="16719952"/>
            <a:ext cx="12705752" cy="2092881"/>
          </a:xfrm>
          <a:prstGeom prst="rect">
            <a:avLst/>
          </a:prstGeom>
          <a:noFill/>
        </p:spPr>
        <p:txBody>
          <a:bodyPr wrap="square" rtlCol="0">
            <a:spAutoFit/>
          </a:bodyPr>
          <a:lstStyle/>
          <a:p>
            <a:r>
              <a:rPr lang="en-US" sz="2600" dirty="0">
                <a:latin typeface="Avenir Book" charset="0"/>
                <a:ea typeface="Avenir Book" charset="0"/>
                <a:cs typeface="Avenir Book" charset="0"/>
              </a:rPr>
              <a:t> Plants are most susceptible to frost damage between budburst and </a:t>
            </a:r>
            <a:r>
              <a:rPr lang="en-US" sz="2600" dirty="0" err="1">
                <a:latin typeface="Avenir Book" charset="0"/>
                <a:ea typeface="Avenir Book" charset="0"/>
                <a:cs typeface="Avenir Book" charset="0"/>
              </a:rPr>
              <a:t>leafout</a:t>
            </a:r>
            <a:r>
              <a:rPr lang="en-US" sz="2600" dirty="0">
                <a:latin typeface="Avenir Book" charset="0"/>
                <a:ea typeface="Avenir Book" charset="0"/>
                <a:cs typeface="Avenir Book" charset="0"/>
              </a:rPr>
              <a:t> (Lenz et al. , 2016; </a:t>
            </a:r>
            <a:r>
              <a:rPr lang="en-US" sz="2600" dirty="0" err="1">
                <a:latin typeface="Avenir Book" charset="0"/>
                <a:ea typeface="Avenir Book" charset="0"/>
                <a:cs typeface="Avenir Book" charset="0"/>
              </a:rPr>
              <a:t>Vitasse</a:t>
            </a:r>
            <a:r>
              <a:rPr lang="en-US" sz="2600" dirty="0">
                <a:latin typeface="Avenir Book" charset="0"/>
                <a:ea typeface="Avenir Book" charset="0"/>
                <a:cs typeface="Avenir Book" charset="0"/>
              </a:rPr>
              <a:t> et al. </a:t>
            </a:r>
            <a:r>
              <a:rPr lang="en-US" sz="2600" dirty="0" smtClean="0">
                <a:latin typeface="Avenir Book" charset="0"/>
                <a:ea typeface="Avenir Book" charset="0"/>
                <a:cs typeface="Avenir Book" charset="0"/>
              </a:rPr>
              <a:t>, 2014</a:t>
            </a:r>
            <a:r>
              <a:rPr lang="en-US" sz="2600" dirty="0">
                <a:latin typeface="Avenir Book" charset="0"/>
                <a:ea typeface="Avenir Book" charset="0"/>
                <a:cs typeface="Avenir Book" charset="0"/>
              </a:rPr>
              <a:t>; </a:t>
            </a:r>
            <a:r>
              <a:rPr lang="en-US" sz="2600" dirty="0" err="1">
                <a:latin typeface="Avenir Book" charset="0"/>
                <a:ea typeface="Avenir Book" charset="0"/>
                <a:cs typeface="Avenir Book" charset="0"/>
              </a:rPr>
              <a:t>Augspurger</a:t>
            </a:r>
            <a:r>
              <a:rPr lang="en-US" sz="2600" dirty="0">
                <a:latin typeface="Avenir Book" charset="0"/>
                <a:ea typeface="Avenir Book" charset="0"/>
                <a:cs typeface="Avenir Book" charset="0"/>
              </a:rPr>
              <a:t>, 2009</a:t>
            </a:r>
            <a:r>
              <a:rPr lang="en-US" sz="2600" dirty="0" smtClean="0">
                <a:latin typeface="Avenir Book" charset="0"/>
                <a:ea typeface="Avenir Book" charset="0"/>
                <a:cs typeface="Avenir Book" charset="0"/>
              </a:rPr>
              <a:t>). Frost tolerance, however, steadily decreases after budburst begins until the leaf is fully unfolded, with </a:t>
            </a:r>
            <a:r>
              <a:rPr lang="en-US" sz="2600" dirty="0" err="1" smtClean="0">
                <a:latin typeface="Avenir Book" charset="0"/>
                <a:ea typeface="Avenir Book" charset="0"/>
                <a:cs typeface="Avenir Book" charset="0"/>
              </a:rPr>
              <a:t>leafout</a:t>
            </a:r>
            <a:r>
              <a:rPr lang="en-US" sz="2600" dirty="0" smtClean="0">
                <a:latin typeface="Avenir Book" charset="0"/>
                <a:ea typeface="Avenir Book" charset="0"/>
                <a:cs typeface="Avenir Book" charset="0"/>
              </a:rPr>
              <a:t> being the most susceptible to frost damage (Lenz et al. , 2016).</a:t>
            </a:r>
          </a:p>
          <a:p>
            <a:endParaRPr lang="en-US" sz="2600" dirty="0" err="1" smtClean="0">
              <a:latin typeface="Avenir Book" charset="0"/>
              <a:ea typeface="Avenir Book" charset="0"/>
              <a:cs typeface="Avenir Book" charset="0"/>
            </a:endParaRPr>
          </a:p>
        </p:txBody>
      </p: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93302" y="29667174"/>
            <a:ext cx="3579698" cy="2386465"/>
          </a:xfrm>
          <a:prstGeom prst="rect">
            <a:avLst/>
          </a:prstGeom>
        </p:spPr>
      </p:pic>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431781" y="12089845"/>
            <a:ext cx="4335121" cy="2890080"/>
          </a:xfrm>
          <a:prstGeom prst="rect">
            <a:avLst/>
          </a:prstGeom>
        </p:spPr>
      </p:pic>
      <p:sp>
        <p:nvSpPr>
          <p:cNvPr id="34" name="TextBox 33"/>
          <p:cNvSpPr txBox="1"/>
          <p:nvPr/>
        </p:nvSpPr>
        <p:spPr>
          <a:xfrm>
            <a:off x="19412022" y="15970756"/>
            <a:ext cx="5067156" cy="584775"/>
          </a:xfrm>
          <a:prstGeom prst="rect">
            <a:avLst/>
          </a:prstGeom>
          <a:noFill/>
        </p:spPr>
        <p:txBody>
          <a:bodyPr wrap="none" rtlCol="0">
            <a:spAutoFit/>
          </a:bodyPr>
          <a:lstStyle/>
          <a:p>
            <a:r>
              <a:rPr lang="en-US" sz="3200" dirty="0" smtClean="0"/>
              <a:t>Treatment and Species Count</a:t>
            </a:r>
            <a:endParaRPr lang="en-US" sz="3200" dirty="0" smtClean="0"/>
          </a:p>
        </p:txBody>
      </p:sp>
      <p:pic>
        <p:nvPicPr>
          <p:cNvPr id="38" name="Content Placeholder 37"/>
          <p:cNvPicPr>
            <a:picLocks noGrp="1" noChangeAspect="1"/>
          </p:cNvPicPr>
          <p:nvPr>
            <p:ph sz="quarter" idx="32"/>
          </p:nvPr>
        </p:nvPicPr>
        <p:blipFill>
          <a:blip r:embed="rId8">
            <a:extLst>
              <a:ext uri="{28A0092B-C50C-407E-A947-70E740481C1C}">
                <a14:useLocalDpi xmlns:a14="http://schemas.microsoft.com/office/drawing/2010/main" val="0"/>
              </a:ext>
            </a:extLst>
          </a:blip>
          <a:stretch>
            <a:fillRect/>
          </a:stretch>
        </p:blipFill>
        <p:spPr>
          <a:xfrm>
            <a:off x="31322139" y="7367728"/>
            <a:ext cx="9959082" cy="7113630"/>
          </a:xfrm>
        </p:spPr>
      </p:pic>
      <p:pic>
        <p:nvPicPr>
          <p:cNvPr id="40" name="Content Placeholder 39"/>
          <p:cNvPicPr>
            <a:picLocks noGrp="1" noChangeAspect="1"/>
          </p:cNvPicPr>
          <p:nvPr>
            <p:ph sz="quarter" idx="33"/>
          </p:nvPr>
        </p:nvPicPr>
        <p:blipFill>
          <a:blip r:embed="rId9">
            <a:extLst>
              <a:ext uri="{28A0092B-C50C-407E-A947-70E740481C1C}">
                <a14:useLocalDpi xmlns:a14="http://schemas.microsoft.com/office/drawing/2010/main" val="0"/>
              </a:ext>
            </a:extLst>
          </a:blip>
          <a:stretch>
            <a:fillRect/>
          </a:stretch>
        </p:blipFill>
        <p:spPr>
          <a:xfrm>
            <a:off x="31322139" y="14988229"/>
            <a:ext cx="9959082" cy="7113630"/>
          </a:xfrm>
        </p:spPr>
      </p:pic>
      <p:pic>
        <p:nvPicPr>
          <p:cNvPr id="41" name="Picture 4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732934" y="29150478"/>
            <a:ext cx="4033968" cy="2689312"/>
          </a:xfrm>
          <a:prstGeom prst="rect">
            <a:avLst/>
          </a:prstGeom>
        </p:spPr>
      </p:pic>
      <p:sp>
        <p:nvSpPr>
          <p:cNvPr id="42" name="TextBox 41"/>
          <p:cNvSpPr txBox="1"/>
          <p:nvPr/>
        </p:nvSpPr>
        <p:spPr>
          <a:xfrm>
            <a:off x="8070645" y="32053639"/>
            <a:ext cx="5425011" cy="400110"/>
          </a:xfrm>
          <a:prstGeom prst="rect">
            <a:avLst/>
          </a:prstGeom>
          <a:noFill/>
        </p:spPr>
        <p:txBody>
          <a:bodyPr wrap="none" rtlCol="0">
            <a:spAutoFit/>
          </a:bodyPr>
          <a:lstStyle/>
          <a:p>
            <a:r>
              <a:rPr lang="en-US" sz="2000" i="1" dirty="0" smtClean="0">
                <a:latin typeface="Avenir Book" charset="0"/>
                <a:ea typeface="Avenir Book" charset="0"/>
                <a:cs typeface="Avenir Book" charset="0"/>
              </a:rPr>
              <a:t>Viburnum </a:t>
            </a:r>
            <a:r>
              <a:rPr lang="en-US" sz="2000" i="1" dirty="0" err="1" smtClean="0">
                <a:latin typeface="Avenir Book" charset="0"/>
                <a:ea typeface="Avenir Book" charset="0"/>
                <a:cs typeface="Avenir Book" charset="0"/>
              </a:rPr>
              <a:t>cassinoides</a:t>
            </a:r>
            <a:r>
              <a:rPr lang="en-US" sz="2000" i="1" dirty="0" smtClean="0">
                <a:latin typeface="Avenir Book" charset="0"/>
                <a:ea typeface="Avenir Book" charset="0"/>
                <a:cs typeface="Avenir Book" charset="0"/>
              </a:rPr>
              <a:t> </a:t>
            </a:r>
            <a:r>
              <a:rPr lang="en-US" sz="2000" dirty="0" smtClean="0">
                <a:latin typeface="Avenir Book" charset="0"/>
                <a:ea typeface="Avenir Book" charset="0"/>
                <a:cs typeface="Avenir Book" charset="0"/>
              </a:rPr>
              <a:t>after freezing treatment</a:t>
            </a:r>
            <a:endParaRPr lang="en-US" sz="2000" dirty="0" smtClean="0">
              <a:latin typeface="Avenir Book" charset="0"/>
              <a:ea typeface="Avenir Book" charset="0"/>
              <a:cs typeface="Avenir Book" charset="0"/>
            </a:endParaRPr>
          </a:p>
        </p:txBody>
      </p:sp>
      <p:sp>
        <p:nvSpPr>
          <p:cNvPr id="43" name="TextBox 42"/>
          <p:cNvSpPr txBox="1"/>
          <p:nvPr/>
        </p:nvSpPr>
        <p:spPr>
          <a:xfrm>
            <a:off x="16393151" y="31923700"/>
            <a:ext cx="4713534" cy="400110"/>
          </a:xfrm>
          <a:prstGeom prst="rect">
            <a:avLst/>
          </a:prstGeom>
          <a:noFill/>
        </p:spPr>
        <p:txBody>
          <a:bodyPr wrap="none" rtlCol="0">
            <a:spAutoFit/>
          </a:bodyPr>
          <a:lstStyle/>
          <a:p>
            <a:r>
              <a:rPr lang="en-US" sz="2000" i="1" dirty="0" err="1" smtClean="0">
                <a:latin typeface="Avenir Book" charset="0"/>
                <a:ea typeface="Avenir Book" charset="0"/>
                <a:cs typeface="Avenir Book" charset="0"/>
              </a:rPr>
              <a:t>Alnus</a:t>
            </a:r>
            <a:r>
              <a:rPr lang="en-US" sz="2000" i="1" dirty="0" smtClean="0">
                <a:latin typeface="Avenir Book" charset="0"/>
                <a:ea typeface="Avenir Book" charset="0"/>
                <a:cs typeface="Avenir Book" charset="0"/>
              </a:rPr>
              <a:t> </a:t>
            </a:r>
            <a:r>
              <a:rPr lang="en-US" sz="2000" i="1" dirty="0" err="1" smtClean="0">
                <a:latin typeface="Avenir Book" charset="0"/>
                <a:ea typeface="Avenir Book" charset="0"/>
                <a:cs typeface="Avenir Book" charset="0"/>
              </a:rPr>
              <a:t>incana</a:t>
            </a:r>
            <a:r>
              <a:rPr lang="en-US" sz="2000" i="1" dirty="0" smtClean="0">
                <a:latin typeface="Avenir Book" charset="0"/>
                <a:ea typeface="Avenir Book" charset="0"/>
                <a:cs typeface="Avenir Book" charset="0"/>
              </a:rPr>
              <a:t> </a:t>
            </a:r>
            <a:r>
              <a:rPr lang="en-US" sz="2000" dirty="0" smtClean="0">
                <a:latin typeface="Avenir Book" charset="0"/>
                <a:ea typeface="Avenir Book" charset="0"/>
                <a:cs typeface="Avenir Book" charset="0"/>
              </a:rPr>
              <a:t>without freezing treatment</a:t>
            </a:r>
            <a:endParaRPr lang="en-US" sz="2000" dirty="0" smtClean="0">
              <a:latin typeface="Avenir Book" charset="0"/>
              <a:ea typeface="Avenir Book" charset="0"/>
              <a:cs typeface="Avenir Book" charset="0"/>
            </a:endParaRPr>
          </a:p>
        </p:txBody>
      </p:sp>
      <p:pic>
        <p:nvPicPr>
          <p:cNvPr id="44" name="Picture 4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05013" y="29150478"/>
            <a:ext cx="4033969" cy="2689312"/>
          </a:xfrm>
          <a:prstGeom prst="rect">
            <a:avLst/>
          </a:prstGeom>
        </p:spPr>
      </p:pic>
      <p:sp>
        <p:nvSpPr>
          <p:cNvPr id="45" name="TextBox 44"/>
          <p:cNvSpPr txBox="1"/>
          <p:nvPr/>
        </p:nvSpPr>
        <p:spPr>
          <a:xfrm>
            <a:off x="23143836" y="31923700"/>
            <a:ext cx="4380110" cy="400110"/>
          </a:xfrm>
          <a:prstGeom prst="rect">
            <a:avLst/>
          </a:prstGeom>
          <a:noFill/>
        </p:spPr>
        <p:txBody>
          <a:bodyPr wrap="none" rtlCol="0">
            <a:spAutoFit/>
          </a:bodyPr>
          <a:lstStyle/>
          <a:p>
            <a:r>
              <a:rPr lang="en-US" sz="2000" i="1" dirty="0" err="1" smtClean="0">
                <a:latin typeface="Avenir Book" charset="0"/>
                <a:ea typeface="Avenir Book" charset="0"/>
                <a:cs typeface="Avenir Book" charset="0"/>
              </a:rPr>
              <a:t>Alnus</a:t>
            </a:r>
            <a:r>
              <a:rPr lang="en-US" sz="2000" i="1" dirty="0" smtClean="0">
                <a:latin typeface="Avenir Book" charset="0"/>
                <a:ea typeface="Avenir Book" charset="0"/>
                <a:cs typeface="Avenir Book" charset="0"/>
              </a:rPr>
              <a:t> </a:t>
            </a:r>
            <a:r>
              <a:rPr lang="en-US" sz="2000" i="1" dirty="0" err="1" smtClean="0">
                <a:latin typeface="Avenir Book" charset="0"/>
                <a:ea typeface="Avenir Book" charset="0"/>
                <a:cs typeface="Avenir Book" charset="0"/>
              </a:rPr>
              <a:t>incana</a:t>
            </a:r>
            <a:r>
              <a:rPr lang="en-US" sz="2000" i="1" dirty="0" smtClean="0">
                <a:latin typeface="Avenir Book" charset="0"/>
                <a:ea typeface="Avenir Book" charset="0"/>
                <a:cs typeface="Avenir Book" charset="0"/>
              </a:rPr>
              <a:t> </a:t>
            </a:r>
            <a:r>
              <a:rPr lang="en-US" sz="2000" dirty="0" smtClean="0">
                <a:latin typeface="Avenir Book" charset="0"/>
                <a:ea typeface="Avenir Book" charset="0"/>
                <a:cs typeface="Avenir Book" charset="0"/>
              </a:rPr>
              <a:t>after freezing treatment</a:t>
            </a:r>
            <a:endParaRPr lang="en-US" sz="2000" dirty="0" smtClean="0">
              <a:latin typeface="Avenir Book" charset="0"/>
              <a:ea typeface="Avenir Book" charset="0"/>
              <a:cs typeface="Avenir Book" charset="0"/>
            </a:endParaRPr>
          </a:p>
        </p:txBody>
      </p:sp>
      <p:graphicFrame>
        <p:nvGraphicFramePr>
          <p:cNvPr id="46" name="Table 45"/>
          <p:cNvGraphicFramePr>
            <a:graphicFrameLocks noGrp="1"/>
          </p:cNvGraphicFramePr>
          <p:nvPr>
            <p:extLst>
              <p:ext uri="{D42A27DB-BD31-4B8C-83A1-F6EECF244321}">
                <p14:modId xmlns:p14="http://schemas.microsoft.com/office/powerpoint/2010/main" val="506467519"/>
              </p:ext>
            </p:extLst>
          </p:nvPr>
        </p:nvGraphicFramePr>
        <p:xfrm>
          <a:off x="18333453" y="22308452"/>
          <a:ext cx="7178574" cy="3008668"/>
        </p:xfrm>
        <a:graphic>
          <a:graphicData uri="http://schemas.openxmlformats.org/drawingml/2006/table">
            <a:tbl>
              <a:tblPr firstRow="1" bandRow="1">
                <a:tableStyleId>{5C22544A-7EE6-4342-B048-85BDC9FD1C3A}</a:tableStyleId>
              </a:tblPr>
              <a:tblGrid>
                <a:gridCol w="2392858"/>
                <a:gridCol w="2392858"/>
                <a:gridCol w="2392858"/>
              </a:tblGrid>
              <a:tr h="752167">
                <a:tc>
                  <a:txBody>
                    <a:bodyPr/>
                    <a:lstStyle/>
                    <a:p>
                      <a:r>
                        <a:rPr lang="en-US" sz="2600" dirty="0" smtClean="0">
                          <a:latin typeface="Avenir Book" charset="0"/>
                          <a:ea typeface="Avenir Book" charset="0"/>
                          <a:cs typeface="Avenir Book" charset="0"/>
                        </a:rPr>
                        <a:t>TREATMENT</a:t>
                      </a:r>
                      <a:endParaRPr lang="en-US" sz="2600" dirty="0">
                        <a:latin typeface="Avenir Book" charset="0"/>
                        <a:ea typeface="Avenir Book" charset="0"/>
                        <a:cs typeface="Avenir Book" charset="0"/>
                      </a:endParaRPr>
                    </a:p>
                  </a:txBody>
                  <a:tcPr anchor="ctr" anchorCtr="1"/>
                </a:tc>
                <a:tc>
                  <a:txBody>
                    <a:bodyPr/>
                    <a:lstStyle/>
                    <a:p>
                      <a:r>
                        <a:rPr lang="en-US" sz="2600" dirty="0" smtClean="0">
                          <a:latin typeface="Avenir Book" charset="0"/>
                          <a:ea typeface="Avenir Book" charset="0"/>
                          <a:cs typeface="Avenir Book" charset="0"/>
                        </a:rPr>
                        <a:t>MEAN RISK</a:t>
                      </a:r>
                      <a:endParaRPr lang="en-US" sz="2600" dirty="0">
                        <a:latin typeface="Avenir Book" charset="0"/>
                        <a:ea typeface="Avenir Book" charset="0"/>
                        <a:cs typeface="Avenir Book" charset="0"/>
                      </a:endParaRPr>
                    </a:p>
                  </a:txBody>
                  <a:tcPr anchor="ctr" anchorCtr="1"/>
                </a:tc>
                <a:tc>
                  <a:txBody>
                    <a:bodyPr/>
                    <a:lstStyle/>
                    <a:p>
                      <a:r>
                        <a:rPr lang="en-US" sz="2600" dirty="0" smtClean="0">
                          <a:latin typeface="Avenir Book" charset="0"/>
                          <a:ea typeface="Avenir Book" charset="0"/>
                          <a:cs typeface="Avenir Book" charset="0"/>
                        </a:rPr>
                        <a:t>STAND</a:t>
                      </a:r>
                      <a:r>
                        <a:rPr lang="en-US" sz="2600" baseline="0" dirty="0" smtClean="0">
                          <a:latin typeface="Avenir Book" charset="0"/>
                          <a:ea typeface="Avenir Book" charset="0"/>
                          <a:cs typeface="Avenir Book" charset="0"/>
                        </a:rPr>
                        <a:t> </a:t>
                      </a:r>
                      <a:r>
                        <a:rPr lang="en-US" sz="2600" dirty="0" smtClean="0">
                          <a:latin typeface="Avenir Book" charset="0"/>
                          <a:ea typeface="Avenir Book" charset="0"/>
                          <a:cs typeface="Avenir Book" charset="0"/>
                        </a:rPr>
                        <a:t>DEV</a:t>
                      </a:r>
                      <a:endParaRPr lang="en-US" sz="2600" dirty="0">
                        <a:latin typeface="Avenir Book" charset="0"/>
                        <a:ea typeface="Avenir Book" charset="0"/>
                        <a:cs typeface="Avenir Book" charset="0"/>
                      </a:endParaRPr>
                    </a:p>
                  </a:txBody>
                  <a:tcPr anchor="ctr" anchorCtr="1"/>
                </a:tc>
              </a:tr>
              <a:tr h="752167">
                <a:tc>
                  <a:txBody>
                    <a:bodyPr/>
                    <a:lstStyle/>
                    <a:p>
                      <a:r>
                        <a:rPr lang="en-US" sz="2600" dirty="0" smtClean="0">
                          <a:latin typeface="Avenir Book" charset="0"/>
                          <a:ea typeface="Avenir Book" charset="0"/>
                          <a:cs typeface="Avenir Book" charset="0"/>
                        </a:rPr>
                        <a:t>A</a:t>
                      </a:r>
                      <a:endParaRPr lang="en-US" sz="2600" dirty="0">
                        <a:latin typeface="Avenir Book" charset="0"/>
                        <a:ea typeface="Avenir Book" charset="0"/>
                        <a:cs typeface="Avenir Book" charset="0"/>
                      </a:endParaRPr>
                    </a:p>
                  </a:txBody>
                  <a:tcPr anchor="ctr" anchorCtr="1"/>
                </a:tc>
                <a:tc>
                  <a:txBody>
                    <a:bodyPr/>
                    <a:lstStyle/>
                    <a:p>
                      <a:r>
                        <a:rPr lang="en-US" sz="2600" dirty="0" smtClean="0">
                          <a:latin typeface="Avenir Book" charset="0"/>
                          <a:ea typeface="Avenir Book" charset="0"/>
                          <a:cs typeface="Avenir Book" charset="0"/>
                        </a:rPr>
                        <a:t>17.157</a:t>
                      </a:r>
                      <a:endParaRPr lang="en-US" sz="2600" dirty="0">
                        <a:latin typeface="Avenir Book" charset="0"/>
                        <a:ea typeface="Avenir Book" charset="0"/>
                        <a:cs typeface="Avenir Book" charset="0"/>
                      </a:endParaRPr>
                    </a:p>
                  </a:txBody>
                  <a:tcPr anchor="ctr" anchorCtr="1"/>
                </a:tc>
                <a:tc>
                  <a:txBody>
                    <a:bodyPr/>
                    <a:lstStyle/>
                    <a:p>
                      <a:r>
                        <a:rPr lang="en-US" sz="2600" dirty="0" smtClean="0">
                          <a:latin typeface="Avenir Book" charset="0"/>
                          <a:ea typeface="Avenir Book" charset="0"/>
                          <a:cs typeface="Avenir Book" charset="0"/>
                        </a:rPr>
                        <a:t>6.559</a:t>
                      </a:r>
                      <a:endParaRPr lang="en-US" sz="2600" dirty="0">
                        <a:latin typeface="Avenir Book" charset="0"/>
                        <a:ea typeface="Avenir Book" charset="0"/>
                        <a:cs typeface="Avenir Book" charset="0"/>
                      </a:endParaRPr>
                    </a:p>
                  </a:txBody>
                  <a:tcPr anchor="ctr" anchorCtr="1"/>
                </a:tc>
              </a:tr>
              <a:tr h="752167">
                <a:tc>
                  <a:txBody>
                    <a:bodyPr/>
                    <a:lstStyle/>
                    <a:p>
                      <a:r>
                        <a:rPr lang="en-US" sz="2600" dirty="0" smtClean="0">
                          <a:latin typeface="Avenir Book" charset="0"/>
                          <a:ea typeface="Avenir Book" charset="0"/>
                          <a:cs typeface="Avenir Book" charset="0"/>
                        </a:rPr>
                        <a:t>B</a:t>
                      </a:r>
                      <a:endParaRPr lang="en-US" sz="2600" dirty="0">
                        <a:latin typeface="Avenir Book" charset="0"/>
                        <a:ea typeface="Avenir Book" charset="0"/>
                        <a:cs typeface="Avenir Book" charset="0"/>
                      </a:endParaRPr>
                    </a:p>
                  </a:txBody>
                  <a:tcPr anchor="ctr" anchorCtr="1"/>
                </a:tc>
                <a:tc>
                  <a:txBody>
                    <a:bodyPr/>
                    <a:lstStyle/>
                    <a:p>
                      <a:r>
                        <a:rPr lang="en-US" sz="2600" dirty="0" smtClean="0">
                          <a:latin typeface="Avenir Book" charset="0"/>
                          <a:ea typeface="Avenir Book" charset="0"/>
                          <a:cs typeface="Avenir Book" charset="0"/>
                        </a:rPr>
                        <a:t>23.436</a:t>
                      </a:r>
                      <a:endParaRPr lang="en-US" sz="2600" dirty="0">
                        <a:latin typeface="Avenir Book" charset="0"/>
                        <a:ea typeface="Avenir Book" charset="0"/>
                        <a:cs typeface="Avenir Book" charset="0"/>
                      </a:endParaRPr>
                    </a:p>
                  </a:txBody>
                  <a:tcPr anchor="ctr" anchorCtr="1"/>
                </a:tc>
                <a:tc>
                  <a:txBody>
                    <a:bodyPr/>
                    <a:lstStyle/>
                    <a:p>
                      <a:r>
                        <a:rPr lang="en-US" sz="2600" dirty="0" smtClean="0">
                          <a:latin typeface="Avenir Book" charset="0"/>
                          <a:ea typeface="Avenir Book" charset="0"/>
                          <a:cs typeface="Avenir Book" charset="0"/>
                        </a:rPr>
                        <a:t>7.044</a:t>
                      </a:r>
                      <a:endParaRPr lang="en-US" sz="2600" dirty="0">
                        <a:latin typeface="Avenir Book" charset="0"/>
                        <a:ea typeface="Avenir Book" charset="0"/>
                        <a:cs typeface="Avenir Book" charset="0"/>
                      </a:endParaRPr>
                    </a:p>
                  </a:txBody>
                  <a:tcPr anchor="ctr" anchorCtr="1"/>
                </a:tc>
              </a:tr>
              <a:tr h="752167">
                <a:tc>
                  <a:txBody>
                    <a:bodyPr/>
                    <a:lstStyle/>
                    <a:p>
                      <a:r>
                        <a:rPr lang="en-US" sz="2600" dirty="0" smtClean="0">
                          <a:latin typeface="Avenir Book" charset="0"/>
                          <a:ea typeface="Avenir Book" charset="0"/>
                          <a:cs typeface="Avenir Book" charset="0"/>
                        </a:rPr>
                        <a:t>C</a:t>
                      </a:r>
                      <a:endParaRPr lang="en-US" sz="2600" dirty="0">
                        <a:latin typeface="Avenir Book" charset="0"/>
                        <a:ea typeface="Avenir Book" charset="0"/>
                        <a:cs typeface="Avenir Book" charset="0"/>
                      </a:endParaRPr>
                    </a:p>
                  </a:txBody>
                  <a:tcPr anchor="ctr" anchorCtr="1"/>
                </a:tc>
                <a:tc>
                  <a:txBody>
                    <a:bodyPr/>
                    <a:lstStyle/>
                    <a:p>
                      <a:r>
                        <a:rPr lang="en-US" sz="2600" dirty="0" smtClean="0">
                          <a:latin typeface="Avenir Book" charset="0"/>
                          <a:ea typeface="Avenir Book" charset="0"/>
                          <a:cs typeface="Avenir Book" charset="0"/>
                        </a:rPr>
                        <a:t>25.318</a:t>
                      </a:r>
                      <a:endParaRPr lang="en-US" sz="2600" dirty="0">
                        <a:latin typeface="Avenir Book" charset="0"/>
                        <a:ea typeface="Avenir Book" charset="0"/>
                        <a:cs typeface="Avenir Book" charset="0"/>
                      </a:endParaRPr>
                    </a:p>
                  </a:txBody>
                  <a:tcPr anchor="ctr" anchorCtr="1"/>
                </a:tc>
                <a:tc>
                  <a:txBody>
                    <a:bodyPr/>
                    <a:lstStyle/>
                    <a:p>
                      <a:r>
                        <a:rPr lang="en-US" sz="2600" dirty="0" smtClean="0">
                          <a:latin typeface="Avenir Book" charset="0"/>
                          <a:ea typeface="Avenir Book" charset="0"/>
                          <a:cs typeface="Avenir Book" charset="0"/>
                        </a:rPr>
                        <a:t>7.549</a:t>
                      </a:r>
                      <a:endParaRPr lang="en-US" sz="2600" dirty="0">
                        <a:latin typeface="Avenir Book" charset="0"/>
                        <a:ea typeface="Avenir Book" charset="0"/>
                        <a:cs typeface="Avenir Book" charset="0"/>
                      </a:endParaRPr>
                    </a:p>
                  </a:txBody>
                  <a:tcPr anchor="ctr" anchorCtr="1"/>
                </a:tc>
              </a:tr>
            </a:tbl>
          </a:graphicData>
        </a:graphic>
      </p:graphicFrame>
      <p:sp>
        <p:nvSpPr>
          <p:cNvPr id="48" name="Text Placeholder 4"/>
          <p:cNvSpPr txBox="1">
            <a:spLocks/>
          </p:cNvSpPr>
          <p:nvPr/>
        </p:nvSpPr>
        <p:spPr>
          <a:xfrm>
            <a:off x="29900880" y="29274632"/>
            <a:ext cx="12801600" cy="1219200"/>
          </a:xfrm>
          <a:prstGeom prst="round1Rect">
            <a:avLst/>
          </a:prstGeom>
          <a:solidFill>
            <a:schemeClr val="accent2"/>
          </a:solidFill>
        </p:spPr>
        <p:txBody>
          <a:bodyPr vert="horz" lIns="365760" tIns="45720" rIns="91440" bIns="45720" rtlCol="0" anchor="ctr">
            <a:noAutofit/>
          </a:bodyPr>
          <a:lstStyle>
            <a:lvl1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1pPr>
            <a:lvl2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2pPr>
            <a:lvl3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3pPr>
            <a:lvl4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4pPr>
            <a:lvl5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5pPr>
            <a:lvl6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6pPr>
            <a:lvl7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7pPr>
            <a:lvl8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8pPr>
            <a:lvl9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9pPr>
          </a:lstStyle>
          <a:p>
            <a:r>
              <a:rPr lang="en-US" dirty="0" smtClean="0"/>
              <a:t>References</a:t>
            </a:r>
            <a:endParaRPr lang="en-US" dirty="0"/>
          </a:p>
        </p:txBody>
      </p:sp>
      <p:sp>
        <p:nvSpPr>
          <p:cNvPr id="49" name="TextBox 48"/>
          <p:cNvSpPr txBox="1"/>
          <p:nvPr/>
        </p:nvSpPr>
        <p:spPr>
          <a:xfrm>
            <a:off x="29900880" y="30564310"/>
            <a:ext cx="12801600" cy="830997"/>
          </a:xfrm>
          <a:prstGeom prst="rect">
            <a:avLst/>
          </a:prstGeom>
          <a:noFill/>
        </p:spPr>
        <p:txBody>
          <a:bodyPr wrap="square" rtlCol="0">
            <a:spAutoFit/>
          </a:bodyPr>
          <a:lstStyle/>
          <a:p>
            <a:r>
              <a:rPr lang="en-US" sz="1600" dirty="0" err="1" smtClean="0"/>
              <a:t>Augspurger</a:t>
            </a:r>
            <a:r>
              <a:rPr lang="en-US" sz="1600" dirty="0" smtClean="0"/>
              <a:t>, C.K. (2009). Spring 2007 warmth and frost: Phenology, damage and </a:t>
            </a:r>
            <a:r>
              <a:rPr lang="en-US" sz="1600" dirty="0" err="1" smtClean="0"/>
              <a:t>refoliation</a:t>
            </a:r>
            <a:r>
              <a:rPr lang="en-US" sz="1600" dirty="0" smtClean="0"/>
              <a:t> in a temperate deciduous forest. </a:t>
            </a:r>
            <a:r>
              <a:rPr lang="en-US" sz="1600" i="1" dirty="0" smtClean="0"/>
              <a:t>Functional Ecology </a:t>
            </a:r>
            <a:r>
              <a:rPr lang="en-US" sz="1600" b="1" dirty="0" smtClean="0"/>
              <a:t>24</a:t>
            </a:r>
            <a:r>
              <a:rPr lang="en-US" sz="1600" dirty="0" smtClean="0"/>
              <a:t>, 1031-1039</a:t>
            </a:r>
            <a:r>
              <a:rPr lang="en-US" sz="1600" dirty="0" smtClean="0"/>
              <a:t> </a:t>
            </a:r>
          </a:p>
          <a:p>
            <a:endParaRPr lang="en-US" sz="1600" dirty="0" smtClean="0"/>
          </a:p>
        </p:txBody>
      </p:sp>
    </p:spTree>
    <p:extLst>
      <p:ext uri="{BB962C8B-B14F-4D97-AF65-F5344CB8AC3E}">
        <p14:creationId xmlns:p14="http://schemas.microsoft.com/office/powerpoint/2010/main" val="931198942"/>
      </p:ext>
    </p:extLst>
  </p:cSld>
  <p:clrMapOvr>
    <a:masterClrMapping/>
  </p:clrMapOvr>
  <p:timing>
    <p:tnLst>
      <p:par>
        <p:cTn id="1" dur="indefinite" restart="never" nodeType="tmRoot"/>
      </p:par>
    </p:tnLst>
  </p:timing>
</p:sld>
</file>

<file path=ppt/theme/theme1.xml><?xml version="1.0" encoding="utf-8"?>
<a:theme xmlns:a="http://schemas.openxmlformats.org/drawingml/2006/main" name="Medical Poster">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sz="6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6000" dirty="0" err="1" smtClean="0"/>
        </a:defPPr>
      </a:lstStyle>
    </a:txDef>
  </a:objectDefaults>
  <a:extraClrSchemeLst/>
  <a:extLst>
    <a:ext uri="{05A4C25C-085E-4340-85A3-A5531E510DB2}">
      <thm15:themeFamily xmlns:thm15="http://schemas.microsoft.com/office/thememl/2012/main" name="Presentation1" id="{55A68E73-61CB-4542-8C48-DCBB2482A3D5}" vid="{6A3CA63D-1E3C-4681-8668-89277FEB3FEB}"/>
    </a:ext>
  </a:extLst>
</a:theme>
</file>

<file path=ppt/theme/theme2.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1669414</Value>
      <Value>1669470</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2013-01-21T12:05:00+00:00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ApprovalLog xmlns="4873beb7-5857-4685-be1f-d57550cc96cc" xsi:nil="tru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TP104001550</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875987</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LocMarketGroupTiers2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documentManagement>
</p:properties>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AF7E4019-AE58-4CAA-B67D-559F9FEEB20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9F945EE-6400-432A-A9B1-179A0A2A37CE}">
  <ds:schemaRefs>
    <ds:schemaRef ds:uri="http://schemas.microsoft.com/office/2006/metadata/properties"/>
    <ds:schemaRef ds:uri="http://schemas.microsoft.com/office/infopath/2007/PartnerControls"/>
    <ds:schemaRef ds:uri="4873beb7-5857-4685-be1f-d57550cc96cc"/>
  </ds:schemaRefs>
</ds:datastoreItem>
</file>

<file path=customXml/itemProps3.xml><?xml version="1.0" encoding="utf-8"?>
<ds:datastoreItem xmlns:ds="http://schemas.openxmlformats.org/officeDocument/2006/customXml" ds:itemID="{A1110015-E380-4C53-980C-698226C61CA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Poster (blue and brown design)</Template>
  <TotalTime>0</TotalTime>
  <Words>665</Words>
  <Application>Microsoft Macintosh PowerPoint</Application>
  <PresentationFormat>Custom</PresentationFormat>
  <Paragraphs>82</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Avenir Book</vt:lpstr>
      <vt:lpstr>Calibri</vt:lpstr>
      <vt:lpstr>Calibri Light</vt:lpstr>
      <vt:lpstr>Cambria</vt:lpstr>
      <vt:lpstr>Arial</vt:lpstr>
      <vt:lpstr>Medical Poster</vt:lpstr>
      <vt:lpstr>THE EFFECTS OF FALSE SPRING EVENTS ON FOLIATE PHENOPHASES AND THE DURATION OF VEGETATIVE RISK</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Chamberlain, Catherine</dc:creator>
  <cp:lastModifiedBy/>
  <cp:revision>1</cp:revision>
  <dcterms:created xsi:type="dcterms:W3CDTF">2017-04-27T17:27:27Z</dcterms:created>
  <dcterms:modified xsi:type="dcterms:W3CDTF">2017-04-27T22:51:46Z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